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1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2.xml"/>
  <Override ContentType="application/vnd.openxmlformats-officedocument.presentationml.slide+xml" PartName="/ppt/slides/slide9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18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17.xml"/>
  <Override ContentType="application/vnd.openxmlformats-officedocument.presentationml.slide+xml" PartName="/ppt/slides/slide8.xml"/>
  <Override ContentType="application/vnd.openxmlformats-officedocument.presentationml.slide+xml" PartName="/ppt/slides/slide19.xml"/>
  <Override ContentType="application/vnd.openxmlformats-officedocument.presentationml.slide+xml" PartName="/ppt/slides/slide4.xml"/>
  <Override ContentType="application/vnd.openxmlformats-officedocument.presentationml.slide+xml" PartName="/ppt/slides/slide10.xml"/>
  <Override ContentType="application/vnd.openxmlformats-officedocument.presentationml.slide+xml" PartName="/ppt/slides/slide14.xml"/>
  <Override ContentType="application/vnd.openxmlformats-officedocument.presentationml.slide+xml" PartName="/ppt/slides/slide11.xml"/>
  <Override ContentType="application/vnd.openxmlformats-officedocument.presentationml.slide+xml" PartName="/ppt/slides/slide5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" Type="http://schemas.openxmlformats.org/officeDocument/2006/relationships/presProps" Target="presProps.xml"/><Relationship Id="rId21" Type="http://schemas.openxmlformats.org/officeDocument/2006/relationships/slide" Target="slides/slide16.xml"/><Relationship Id="rId1" Type="http://schemas.openxmlformats.org/officeDocument/2006/relationships/theme" Target="theme/theme3.xml"/><Relationship Id="rId22" Type="http://schemas.openxmlformats.org/officeDocument/2006/relationships/slide" Target="slides/slide17.xml"/><Relationship Id="rId4" Type="http://schemas.openxmlformats.org/officeDocument/2006/relationships/slideMaster" Target="slideMasters/slideMaster1.xml"/><Relationship Id="rId23" Type="http://schemas.openxmlformats.org/officeDocument/2006/relationships/slide" Target="slides/slide18.xml"/><Relationship Id="rId3" Type="http://schemas.openxmlformats.org/officeDocument/2006/relationships/tableStyles" Target="tableStyles.xml"/><Relationship Id="rId24" Type="http://schemas.openxmlformats.org/officeDocument/2006/relationships/slide" Target="slides/slide19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jpg>
</file>

<file path=ppt/media/image05.jp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3" name="Shape 3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4" name="Shape 4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" name="Shape 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6" name="Shape 6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" name="Shape 30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5" name="Shape 31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" name="Shape 32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5" name="Shape 33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4" name="Shape 34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3" name="Shape 35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0" name="Shape 36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" name="Shape 36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" name="Shape 37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9" name="Shape 3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6" name="Shape 38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baseline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99" name="Shape 399"/>
          <p:cNvSpPr txBox="1"/>
          <p:nvPr/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rIns="90000" tIns="46800">
            <a:noAutofit/>
          </a:bodyPr>
          <a:lstStyle/>
          <a:p>
            <a:pPr indent="0" lvl="0" marL="0" marR="0" rtl="0" algn="r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baseline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00" name="Shape 400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0000"/>
              </a:buClr>
              <a:buFont typeface="Calibri"/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Shape 40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" name="Shape 2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Shape 28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Shape 29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685800" y="2130266"/>
            <a:ext cx="7772400" cy="1470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spcAft>
                <a:spcPts val="0"/>
              </a:spcAft>
              <a:defRPr/>
            </a:lvl1pPr>
            <a:lvl2pPr indent="0" marL="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marL="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marL="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marL="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-5080" marL="411480" marR="0" rtl="0" algn="ctr">
              <a:spcBef>
                <a:spcPts val="0"/>
              </a:spcBef>
              <a:spcAft>
                <a:spcPts val="0"/>
              </a:spcAft>
              <a:defRPr/>
            </a:lvl6pPr>
            <a:lvl7pPr indent="-10160" marL="822960" marR="0" rtl="0" algn="ctr">
              <a:spcBef>
                <a:spcPts val="0"/>
              </a:spcBef>
              <a:spcAft>
                <a:spcPts val="0"/>
              </a:spcAft>
              <a:defRPr/>
            </a:lvl7pPr>
            <a:lvl8pPr indent="-2539" marL="1234440" marR="0" rtl="0" algn="ctr">
              <a:spcBef>
                <a:spcPts val="0"/>
              </a:spcBef>
              <a:spcAft>
                <a:spcPts val="0"/>
              </a:spcAft>
              <a:defRPr/>
            </a:lvl8pPr>
            <a:lvl9pPr indent="-7620" marL="1645920" marR="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1371600" y="3886200"/>
            <a:ext cx="6400799" cy="17530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1pPr>
            <a:lvl2pPr indent="-5080" marL="411480" marR="0" rtl="0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2pPr>
            <a:lvl3pPr indent="-10160" marL="822960" marR="0" rtl="0" algn="ctr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3pPr>
            <a:lvl4pPr indent="-2539" marL="1234440" marR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4pPr>
            <a:lvl5pPr indent="-7620" marL="1645920" marR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5pPr>
            <a:lvl6pPr indent="0" marL="2057400" marR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6pPr>
            <a:lvl7pPr indent="-5079" marL="2468880" marR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7pPr>
            <a:lvl8pPr indent="-10160" marL="2880360" marR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8pPr>
            <a:lvl9pPr indent="-2540" marL="3291840" marR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685800" y="608647"/>
            <a:ext cx="7772400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spcAft>
                <a:spcPts val="0"/>
              </a:spcAft>
              <a:defRPr/>
            </a:lvl1pPr>
            <a:lvl2pPr rtl="0" algn="ctr">
              <a:spcBef>
                <a:spcPts val="0"/>
              </a:spcBef>
              <a:spcAft>
                <a:spcPts val="0"/>
              </a:spcAft>
              <a:defRPr/>
            </a:lvl2pPr>
            <a:lvl3pPr rtl="0" algn="ctr">
              <a:spcBef>
                <a:spcPts val="0"/>
              </a:spcBef>
              <a:spcAft>
                <a:spcPts val="0"/>
              </a:spcAft>
              <a:defRPr/>
            </a:lvl3pPr>
            <a:lvl4pPr rtl="0" algn="ctr">
              <a:spcBef>
                <a:spcPts val="0"/>
              </a:spcBef>
              <a:spcAft>
                <a:spcPts val="0"/>
              </a:spcAft>
              <a:defRPr/>
            </a:lvl4pPr>
            <a:lvl5pPr rtl="0" algn="ctr">
              <a:spcBef>
                <a:spcPts val="0"/>
              </a:spcBef>
              <a:spcAft>
                <a:spcPts val="0"/>
              </a:spcAft>
              <a:defRPr/>
            </a:lvl5pPr>
            <a:lvl6pPr marL="411480" rtl="0" algn="ctr">
              <a:spcBef>
                <a:spcPts val="0"/>
              </a:spcBef>
              <a:spcAft>
                <a:spcPts val="0"/>
              </a:spcAft>
              <a:defRPr/>
            </a:lvl6pPr>
            <a:lvl7pPr marL="822960" rtl="0" algn="ctr">
              <a:spcBef>
                <a:spcPts val="0"/>
              </a:spcBef>
              <a:spcAft>
                <a:spcPts val="0"/>
              </a:spcAft>
              <a:defRPr/>
            </a:lvl7pPr>
            <a:lvl8pPr marL="1234440" rtl="0" algn="ctr">
              <a:spcBef>
                <a:spcPts val="0"/>
              </a:spcBef>
              <a:spcAft>
                <a:spcPts val="0"/>
              </a:spcAft>
              <a:defRPr/>
            </a:lvl8pPr>
            <a:lvl9pPr marL="164592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 rot="5400000">
            <a:off x="2513885" y="152162"/>
            <a:ext cx="4116229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4459" marL="308610" rtl="0" algn="l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indent="-103505" marL="668655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–"/>
              <a:defRPr/>
            </a:lvl2pPr>
            <a:lvl3pPr indent="-76200" marL="102870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3pPr>
            <a:lvl4pPr indent="-93980" marL="144018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–"/>
              <a:defRPr/>
            </a:lvl4pPr>
            <a:lvl5pPr indent="-99060" marL="185166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5pPr>
            <a:lvl6pPr indent="-91439" marL="226314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6pPr>
            <a:lvl7pPr indent="-96520" marL="267462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7pPr>
            <a:lvl8pPr indent="-101600" marL="30861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8pPr>
            <a:lvl9pPr indent="-93979" marL="349758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 rot="5400000">
            <a:off x="4742735" y="2381012"/>
            <a:ext cx="5487828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spcAft>
                <a:spcPts val="0"/>
              </a:spcAft>
              <a:defRPr/>
            </a:lvl1pPr>
            <a:lvl2pPr rtl="0" algn="ctr">
              <a:spcBef>
                <a:spcPts val="0"/>
              </a:spcBef>
              <a:spcAft>
                <a:spcPts val="0"/>
              </a:spcAft>
              <a:defRPr/>
            </a:lvl2pPr>
            <a:lvl3pPr rtl="0" algn="ctr">
              <a:spcBef>
                <a:spcPts val="0"/>
              </a:spcBef>
              <a:spcAft>
                <a:spcPts val="0"/>
              </a:spcAft>
              <a:defRPr/>
            </a:lvl3pPr>
            <a:lvl4pPr rtl="0" algn="ctr">
              <a:spcBef>
                <a:spcPts val="0"/>
              </a:spcBef>
              <a:spcAft>
                <a:spcPts val="0"/>
              </a:spcAft>
              <a:defRPr/>
            </a:lvl4pPr>
            <a:lvl5pPr rtl="0" algn="ctr">
              <a:spcBef>
                <a:spcPts val="0"/>
              </a:spcBef>
              <a:spcAft>
                <a:spcPts val="0"/>
              </a:spcAft>
              <a:defRPr/>
            </a:lvl5pPr>
            <a:lvl6pPr marL="411480" rtl="0" algn="ctr">
              <a:spcBef>
                <a:spcPts val="0"/>
              </a:spcBef>
              <a:spcAft>
                <a:spcPts val="0"/>
              </a:spcAft>
              <a:defRPr/>
            </a:lvl6pPr>
            <a:lvl7pPr marL="822960" rtl="0" algn="ctr">
              <a:spcBef>
                <a:spcPts val="0"/>
              </a:spcBef>
              <a:spcAft>
                <a:spcPts val="0"/>
              </a:spcAft>
              <a:defRPr/>
            </a:lvl7pPr>
            <a:lvl8pPr marL="1234440" rtl="0" algn="ctr">
              <a:spcBef>
                <a:spcPts val="0"/>
              </a:spcBef>
              <a:spcAft>
                <a:spcPts val="0"/>
              </a:spcAft>
              <a:defRPr/>
            </a:lvl8pPr>
            <a:lvl9pPr marL="164592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 rot="5400000">
            <a:off x="787955" y="506492"/>
            <a:ext cx="5487828" cy="56921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4459" marL="308610" rtl="0" algn="l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indent="-103505" marL="668655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–"/>
              <a:defRPr/>
            </a:lvl2pPr>
            <a:lvl3pPr indent="-76200" marL="102870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3pPr>
            <a:lvl4pPr indent="-93980" marL="144018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–"/>
              <a:defRPr/>
            </a:lvl4pPr>
            <a:lvl5pPr indent="-99060" marL="185166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5pPr>
            <a:lvl6pPr indent="-91439" marL="226314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6pPr>
            <a:lvl7pPr indent="-96520" marL="267462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7pPr>
            <a:lvl8pPr indent="-101600" marL="30861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8pPr>
            <a:lvl9pPr indent="-93979" marL="349758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x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1pPr>
            <a:lvl2pPr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2pPr>
            <a:lvl3pPr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3pPr>
            <a:lvl4pPr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4pPr>
            <a:lvl5pPr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5pPr>
            <a:lvl6pPr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6pPr>
            <a:lvl7pPr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7pPr>
            <a:lvl8pPr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8pPr>
            <a:lvl9pPr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9pPr>
          </a:lstStyle>
          <a:p/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indent="-285750" marL="742950" rtl="0">
              <a:spcBef>
                <a:spcPts val="0"/>
              </a:spcBef>
              <a:defRPr/>
            </a:lvl2pPr>
            <a:lvl3pPr indent="-228600" marL="1143000" rtl="0">
              <a:spcBef>
                <a:spcPts val="0"/>
              </a:spcBef>
              <a:defRPr/>
            </a:lvl3pPr>
            <a:lvl4pPr indent="-228600" marL="1600200"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685800" y="608647"/>
            <a:ext cx="7772400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spcAft>
                <a:spcPts val="0"/>
              </a:spcAft>
              <a:defRPr/>
            </a:lvl1pPr>
            <a:lvl2pPr rtl="0" algn="ctr">
              <a:spcBef>
                <a:spcPts val="0"/>
              </a:spcBef>
              <a:spcAft>
                <a:spcPts val="0"/>
              </a:spcAft>
              <a:defRPr/>
            </a:lvl2pPr>
            <a:lvl3pPr rtl="0" algn="ctr">
              <a:spcBef>
                <a:spcPts val="0"/>
              </a:spcBef>
              <a:spcAft>
                <a:spcPts val="0"/>
              </a:spcAft>
              <a:defRPr/>
            </a:lvl3pPr>
            <a:lvl4pPr rtl="0" algn="ctr">
              <a:spcBef>
                <a:spcPts val="0"/>
              </a:spcBef>
              <a:spcAft>
                <a:spcPts val="0"/>
              </a:spcAft>
              <a:defRPr/>
            </a:lvl4pPr>
            <a:lvl5pPr rtl="0" algn="ctr">
              <a:spcBef>
                <a:spcPts val="0"/>
              </a:spcBef>
              <a:spcAft>
                <a:spcPts val="0"/>
              </a:spcAft>
              <a:defRPr/>
            </a:lvl5pPr>
            <a:lvl6pPr marL="411480" rtl="0" algn="ctr">
              <a:spcBef>
                <a:spcPts val="0"/>
              </a:spcBef>
              <a:spcAft>
                <a:spcPts val="0"/>
              </a:spcAft>
              <a:defRPr/>
            </a:lvl6pPr>
            <a:lvl7pPr marL="822960" rtl="0" algn="ctr">
              <a:spcBef>
                <a:spcPts val="0"/>
              </a:spcBef>
              <a:spcAft>
                <a:spcPts val="0"/>
              </a:spcAft>
              <a:defRPr/>
            </a:lvl7pPr>
            <a:lvl8pPr marL="1234440" rtl="0" algn="ctr">
              <a:spcBef>
                <a:spcPts val="0"/>
              </a:spcBef>
              <a:spcAft>
                <a:spcPts val="0"/>
              </a:spcAft>
              <a:defRPr/>
            </a:lvl8pPr>
            <a:lvl9pPr marL="164592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685800" y="1980248"/>
            <a:ext cx="7772400" cy="41162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4459" marL="308610" rtl="0" algn="l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indent="-103505" marL="668655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–"/>
              <a:defRPr/>
            </a:lvl2pPr>
            <a:lvl3pPr indent="-76200" marL="102870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3pPr>
            <a:lvl4pPr indent="-93980" marL="144018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–"/>
              <a:defRPr/>
            </a:lvl4pPr>
            <a:lvl5pPr indent="-99060" marL="185166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5pPr>
            <a:lvl6pPr indent="-91439" marL="226314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6pPr>
            <a:lvl7pPr indent="-96520" marL="267462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7pPr>
            <a:lvl8pPr indent="-101600" marL="30861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8pPr>
            <a:lvl9pPr indent="-93979" marL="349758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722947" y="4406264"/>
            <a:ext cx="7772400" cy="136302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 algn="l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722947" y="2906077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spcBef>
                <a:spcPts val="0"/>
              </a:spcBef>
              <a:buFont typeface="Verdana"/>
              <a:buNone/>
              <a:defRPr/>
            </a:lvl1pPr>
            <a:lvl2pPr indent="-5080" marL="411480" rtl="0">
              <a:spcBef>
                <a:spcPts val="0"/>
              </a:spcBef>
              <a:buFont typeface="Verdana"/>
              <a:buNone/>
              <a:defRPr/>
            </a:lvl2pPr>
            <a:lvl3pPr indent="-10160" marL="822960" rtl="0">
              <a:spcBef>
                <a:spcPts val="0"/>
              </a:spcBef>
              <a:buFont typeface="Verdana"/>
              <a:buNone/>
              <a:defRPr/>
            </a:lvl3pPr>
            <a:lvl4pPr indent="-2539" marL="1234440" rtl="0">
              <a:spcBef>
                <a:spcPts val="0"/>
              </a:spcBef>
              <a:buFont typeface="Verdana"/>
              <a:buNone/>
              <a:defRPr/>
            </a:lvl4pPr>
            <a:lvl5pPr indent="-7620" marL="1645920" rtl="0">
              <a:spcBef>
                <a:spcPts val="0"/>
              </a:spcBef>
              <a:buFont typeface="Verdana"/>
              <a:buNone/>
              <a:defRPr/>
            </a:lvl5pPr>
            <a:lvl6pPr indent="0" marL="2057400" rtl="0">
              <a:spcBef>
                <a:spcPts val="0"/>
              </a:spcBef>
              <a:buFont typeface="Verdana"/>
              <a:buNone/>
              <a:defRPr/>
            </a:lvl6pPr>
            <a:lvl7pPr indent="-5079" marL="2468880" rtl="0">
              <a:spcBef>
                <a:spcPts val="0"/>
              </a:spcBef>
              <a:buFont typeface="Verdana"/>
              <a:buNone/>
              <a:defRPr/>
            </a:lvl7pPr>
            <a:lvl8pPr indent="-10160" marL="2880360" rtl="0">
              <a:spcBef>
                <a:spcPts val="0"/>
              </a:spcBef>
              <a:buFont typeface="Verdana"/>
              <a:buNone/>
              <a:defRPr/>
            </a:lvl8pPr>
            <a:lvl9pPr indent="-2540" marL="3291840" rtl="0">
              <a:spcBef>
                <a:spcPts val="0"/>
              </a:spcBef>
              <a:buFont typeface="Verdana"/>
              <a:buNone/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685800" y="608647"/>
            <a:ext cx="7772400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spcAft>
                <a:spcPts val="0"/>
              </a:spcAft>
              <a:defRPr/>
            </a:lvl1pPr>
            <a:lvl2pPr rtl="0" algn="ctr">
              <a:spcBef>
                <a:spcPts val="0"/>
              </a:spcBef>
              <a:spcAft>
                <a:spcPts val="0"/>
              </a:spcAft>
              <a:defRPr/>
            </a:lvl2pPr>
            <a:lvl3pPr rtl="0" algn="ctr">
              <a:spcBef>
                <a:spcPts val="0"/>
              </a:spcBef>
              <a:spcAft>
                <a:spcPts val="0"/>
              </a:spcAft>
              <a:defRPr/>
            </a:lvl3pPr>
            <a:lvl4pPr rtl="0" algn="ctr">
              <a:spcBef>
                <a:spcPts val="0"/>
              </a:spcBef>
              <a:spcAft>
                <a:spcPts val="0"/>
              </a:spcAft>
              <a:defRPr/>
            </a:lvl4pPr>
            <a:lvl5pPr rtl="0" algn="ctr">
              <a:spcBef>
                <a:spcPts val="0"/>
              </a:spcBef>
              <a:spcAft>
                <a:spcPts val="0"/>
              </a:spcAft>
              <a:defRPr/>
            </a:lvl5pPr>
            <a:lvl6pPr marL="411480" rtl="0" algn="ctr">
              <a:spcBef>
                <a:spcPts val="0"/>
              </a:spcBef>
              <a:spcAft>
                <a:spcPts val="0"/>
              </a:spcAft>
              <a:defRPr/>
            </a:lvl6pPr>
            <a:lvl7pPr marL="822960" rtl="0" algn="ctr">
              <a:spcBef>
                <a:spcPts val="0"/>
              </a:spcBef>
              <a:spcAft>
                <a:spcPts val="0"/>
              </a:spcAft>
              <a:defRPr/>
            </a:lvl7pPr>
            <a:lvl8pPr marL="1234440" rtl="0" algn="ctr">
              <a:spcBef>
                <a:spcPts val="0"/>
              </a:spcBef>
              <a:spcAft>
                <a:spcPts val="0"/>
              </a:spcAft>
              <a:defRPr/>
            </a:lvl8pPr>
            <a:lvl9pPr marL="164592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685800" y="1980248"/>
            <a:ext cx="3817619" cy="41162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2" type="body"/>
          </p:nvPr>
        </p:nvSpPr>
        <p:spPr>
          <a:xfrm>
            <a:off x="4640580" y="1980248"/>
            <a:ext cx="3817619" cy="41162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42" name="Shape 42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457200" y="27431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457200" y="1534478"/>
            <a:ext cx="4040505" cy="64007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spcBef>
                <a:spcPts val="0"/>
              </a:spcBef>
              <a:buFont typeface="Verdana"/>
              <a:buNone/>
              <a:defRPr/>
            </a:lvl1pPr>
            <a:lvl2pPr indent="-5080" marL="411480" rtl="0">
              <a:spcBef>
                <a:spcPts val="0"/>
              </a:spcBef>
              <a:buFont typeface="Verdana"/>
              <a:buNone/>
              <a:defRPr/>
            </a:lvl2pPr>
            <a:lvl3pPr indent="-10160" marL="822960" rtl="0">
              <a:spcBef>
                <a:spcPts val="0"/>
              </a:spcBef>
              <a:buFont typeface="Verdana"/>
              <a:buNone/>
              <a:defRPr/>
            </a:lvl3pPr>
            <a:lvl4pPr indent="-2539" marL="1234440" rtl="0">
              <a:spcBef>
                <a:spcPts val="0"/>
              </a:spcBef>
              <a:buFont typeface="Verdana"/>
              <a:buNone/>
              <a:defRPr/>
            </a:lvl4pPr>
            <a:lvl5pPr indent="-7620" marL="1645920" rtl="0">
              <a:spcBef>
                <a:spcPts val="0"/>
              </a:spcBef>
              <a:buFont typeface="Verdana"/>
              <a:buNone/>
              <a:defRPr/>
            </a:lvl5pPr>
            <a:lvl6pPr indent="0" marL="2057400" rtl="0">
              <a:spcBef>
                <a:spcPts val="0"/>
              </a:spcBef>
              <a:buFont typeface="Verdana"/>
              <a:buNone/>
              <a:defRPr/>
            </a:lvl6pPr>
            <a:lvl7pPr indent="-5079" marL="2468880" rtl="0">
              <a:spcBef>
                <a:spcPts val="0"/>
              </a:spcBef>
              <a:buFont typeface="Verdana"/>
              <a:buNone/>
              <a:defRPr/>
            </a:lvl7pPr>
            <a:lvl8pPr indent="-10160" marL="2880360" rtl="0">
              <a:spcBef>
                <a:spcPts val="0"/>
              </a:spcBef>
              <a:buFont typeface="Verdana"/>
              <a:buNone/>
              <a:defRPr/>
            </a:lvl8pPr>
            <a:lvl9pPr indent="-2540" marL="3291840" rtl="0">
              <a:spcBef>
                <a:spcPts val="0"/>
              </a:spcBef>
              <a:buFont typeface="Verdana"/>
              <a:buNone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57200" y="2174558"/>
            <a:ext cx="4040505" cy="39519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3" type="body"/>
          </p:nvPr>
        </p:nvSpPr>
        <p:spPr>
          <a:xfrm>
            <a:off x="4644867" y="1534478"/>
            <a:ext cx="4041933" cy="64007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spcBef>
                <a:spcPts val="0"/>
              </a:spcBef>
              <a:buFont typeface="Verdana"/>
              <a:buNone/>
              <a:defRPr/>
            </a:lvl1pPr>
            <a:lvl2pPr indent="-5080" marL="411480" rtl="0">
              <a:spcBef>
                <a:spcPts val="0"/>
              </a:spcBef>
              <a:buFont typeface="Verdana"/>
              <a:buNone/>
              <a:defRPr/>
            </a:lvl2pPr>
            <a:lvl3pPr indent="-10160" marL="822960" rtl="0">
              <a:spcBef>
                <a:spcPts val="0"/>
              </a:spcBef>
              <a:buFont typeface="Verdana"/>
              <a:buNone/>
              <a:defRPr/>
            </a:lvl3pPr>
            <a:lvl4pPr indent="-2539" marL="1234440" rtl="0">
              <a:spcBef>
                <a:spcPts val="0"/>
              </a:spcBef>
              <a:buFont typeface="Verdana"/>
              <a:buNone/>
              <a:defRPr/>
            </a:lvl4pPr>
            <a:lvl5pPr indent="-7620" marL="1645920" rtl="0">
              <a:spcBef>
                <a:spcPts val="0"/>
              </a:spcBef>
              <a:buFont typeface="Verdana"/>
              <a:buNone/>
              <a:defRPr/>
            </a:lvl5pPr>
            <a:lvl6pPr indent="0" marL="2057400" rtl="0">
              <a:spcBef>
                <a:spcPts val="0"/>
              </a:spcBef>
              <a:buFont typeface="Verdana"/>
              <a:buNone/>
              <a:defRPr/>
            </a:lvl6pPr>
            <a:lvl7pPr indent="-5079" marL="2468880" rtl="0">
              <a:spcBef>
                <a:spcPts val="0"/>
              </a:spcBef>
              <a:buFont typeface="Verdana"/>
              <a:buNone/>
              <a:defRPr/>
            </a:lvl7pPr>
            <a:lvl8pPr indent="-10160" marL="2880360" rtl="0">
              <a:spcBef>
                <a:spcPts val="0"/>
              </a:spcBef>
              <a:buFont typeface="Verdana"/>
              <a:buNone/>
              <a:defRPr/>
            </a:lvl8pPr>
            <a:lvl9pPr indent="-2540" marL="3291840" rtl="0">
              <a:spcBef>
                <a:spcPts val="0"/>
              </a:spcBef>
              <a:buFont typeface="Verdana"/>
              <a:buNone/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4" type="body"/>
          </p:nvPr>
        </p:nvSpPr>
        <p:spPr>
          <a:xfrm>
            <a:off x="4644867" y="2174558"/>
            <a:ext cx="4041933" cy="39519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0" name="Shape 50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685800" y="608647"/>
            <a:ext cx="7772400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spcAft>
                <a:spcPts val="0"/>
              </a:spcAft>
              <a:defRPr/>
            </a:lvl1pPr>
            <a:lvl2pPr rtl="0" algn="ctr">
              <a:spcBef>
                <a:spcPts val="0"/>
              </a:spcBef>
              <a:spcAft>
                <a:spcPts val="0"/>
              </a:spcAft>
              <a:defRPr/>
            </a:lvl2pPr>
            <a:lvl3pPr rtl="0" algn="ctr">
              <a:spcBef>
                <a:spcPts val="0"/>
              </a:spcBef>
              <a:spcAft>
                <a:spcPts val="0"/>
              </a:spcAft>
              <a:defRPr/>
            </a:lvl3pPr>
            <a:lvl4pPr rtl="0" algn="ctr">
              <a:spcBef>
                <a:spcPts val="0"/>
              </a:spcBef>
              <a:spcAft>
                <a:spcPts val="0"/>
              </a:spcAft>
              <a:defRPr/>
            </a:lvl4pPr>
            <a:lvl5pPr rtl="0" algn="ctr">
              <a:spcBef>
                <a:spcPts val="0"/>
              </a:spcBef>
              <a:spcAft>
                <a:spcPts val="0"/>
              </a:spcAft>
              <a:defRPr/>
            </a:lvl5pPr>
            <a:lvl6pPr marL="411480" rtl="0" algn="ctr">
              <a:spcBef>
                <a:spcPts val="0"/>
              </a:spcBef>
              <a:spcAft>
                <a:spcPts val="0"/>
              </a:spcAft>
              <a:defRPr/>
            </a:lvl6pPr>
            <a:lvl7pPr marL="822960" rtl="0" algn="ctr">
              <a:spcBef>
                <a:spcPts val="0"/>
              </a:spcBef>
              <a:spcAft>
                <a:spcPts val="0"/>
              </a:spcAft>
              <a:defRPr/>
            </a:lvl7pPr>
            <a:lvl8pPr marL="1234440" rtl="0" algn="ctr">
              <a:spcBef>
                <a:spcPts val="0"/>
              </a:spcBef>
              <a:spcAft>
                <a:spcPts val="0"/>
              </a:spcAft>
              <a:defRPr/>
            </a:lvl8pPr>
            <a:lvl9pPr marL="164592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72891"/>
            <a:ext cx="3008947" cy="116157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 algn="l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3574732" y="272891"/>
            <a:ext cx="5112067" cy="58535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457200" y="1434465"/>
            <a:ext cx="3008947" cy="46920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Font typeface="Verdana"/>
              <a:buNone/>
              <a:defRPr/>
            </a:lvl1pPr>
            <a:lvl2pPr indent="-5080" marL="411480" rtl="0">
              <a:spcBef>
                <a:spcPts val="0"/>
              </a:spcBef>
              <a:buFont typeface="Verdana"/>
              <a:buNone/>
              <a:defRPr/>
            </a:lvl2pPr>
            <a:lvl3pPr indent="-10160" marL="822960" rtl="0">
              <a:spcBef>
                <a:spcPts val="0"/>
              </a:spcBef>
              <a:buFont typeface="Verdana"/>
              <a:buNone/>
              <a:defRPr/>
            </a:lvl3pPr>
            <a:lvl4pPr indent="-2539" marL="1234440" rtl="0">
              <a:spcBef>
                <a:spcPts val="0"/>
              </a:spcBef>
              <a:buFont typeface="Verdana"/>
              <a:buNone/>
              <a:defRPr/>
            </a:lvl4pPr>
            <a:lvl5pPr indent="-7620" marL="1645920" rtl="0">
              <a:spcBef>
                <a:spcPts val="0"/>
              </a:spcBef>
              <a:buFont typeface="Verdana"/>
              <a:buNone/>
              <a:defRPr/>
            </a:lvl5pPr>
            <a:lvl6pPr indent="0" marL="2057400" rtl="0">
              <a:spcBef>
                <a:spcPts val="0"/>
              </a:spcBef>
              <a:buFont typeface="Verdana"/>
              <a:buNone/>
              <a:defRPr/>
            </a:lvl6pPr>
            <a:lvl7pPr indent="-5079" marL="2468880" rtl="0">
              <a:spcBef>
                <a:spcPts val="0"/>
              </a:spcBef>
              <a:buFont typeface="Verdana"/>
              <a:buNone/>
              <a:defRPr/>
            </a:lvl7pPr>
            <a:lvl8pPr indent="-10160" marL="2880360" rtl="0">
              <a:spcBef>
                <a:spcPts val="0"/>
              </a:spcBef>
              <a:buFont typeface="Verdana"/>
              <a:buNone/>
              <a:defRPr/>
            </a:lvl8pPr>
            <a:lvl9pPr indent="-2540" marL="3291840" rtl="0">
              <a:spcBef>
                <a:spcPts val="0"/>
              </a:spcBef>
              <a:buFont typeface="Verdana"/>
              <a:buNone/>
              <a:defRPr/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1791652" y="4800600"/>
            <a:ext cx="5486399" cy="56721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 algn="l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1791652" y="612933"/>
            <a:ext cx="5486399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1791652" y="5367814"/>
            <a:ext cx="5486399" cy="8043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Font typeface="Verdana"/>
              <a:buNone/>
              <a:defRPr/>
            </a:lvl1pPr>
            <a:lvl2pPr indent="-5080" marL="411480" rtl="0">
              <a:spcBef>
                <a:spcPts val="0"/>
              </a:spcBef>
              <a:buFont typeface="Verdana"/>
              <a:buNone/>
              <a:defRPr/>
            </a:lvl2pPr>
            <a:lvl3pPr indent="-10160" marL="822960" rtl="0">
              <a:spcBef>
                <a:spcPts val="0"/>
              </a:spcBef>
              <a:buFont typeface="Verdana"/>
              <a:buNone/>
              <a:defRPr/>
            </a:lvl3pPr>
            <a:lvl4pPr indent="-2539" marL="1234440" rtl="0">
              <a:spcBef>
                <a:spcPts val="0"/>
              </a:spcBef>
              <a:buFont typeface="Verdana"/>
              <a:buNone/>
              <a:defRPr/>
            </a:lvl4pPr>
            <a:lvl5pPr indent="-7620" marL="1645920" rtl="0">
              <a:spcBef>
                <a:spcPts val="0"/>
              </a:spcBef>
              <a:buFont typeface="Verdana"/>
              <a:buNone/>
              <a:defRPr/>
            </a:lvl5pPr>
            <a:lvl6pPr indent="0" marL="2057400" rtl="0">
              <a:spcBef>
                <a:spcPts val="0"/>
              </a:spcBef>
              <a:buFont typeface="Verdana"/>
              <a:buNone/>
              <a:defRPr/>
            </a:lvl6pPr>
            <a:lvl7pPr indent="-5079" marL="2468880" rtl="0">
              <a:spcBef>
                <a:spcPts val="0"/>
              </a:spcBef>
              <a:buFont typeface="Verdana"/>
              <a:buNone/>
              <a:defRPr/>
            </a:lvl7pPr>
            <a:lvl8pPr indent="-10160" marL="2880360" rtl="0">
              <a:spcBef>
                <a:spcPts val="0"/>
              </a:spcBef>
              <a:buFont typeface="Verdana"/>
              <a:buNone/>
              <a:defRPr/>
            </a:lvl8pPr>
            <a:lvl9pPr indent="-2540" marL="3291840" rtl="0">
              <a:spcBef>
                <a:spcPts val="0"/>
              </a:spcBef>
              <a:buFont typeface="Verdana"/>
              <a:buNone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4" Type="http://schemas.openxmlformats.org/officeDocument/2006/relationships/theme" Target="../theme/theme2.xml"/><Relationship Id="rId2" Type="http://schemas.openxmlformats.org/officeDocument/2006/relationships/slideLayout" Target="../slideLayouts/slideLayout1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" Type="http://schemas.openxmlformats.org/officeDocument/2006/relationships/image" Target="../media/image00.png"/><Relationship Id="rId4" Type="http://schemas.openxmlformats.org/officeDocument/2006/relationships/slideLayout" Target="../slideLayouts/slideLayout3.xml"/><Relationship Id="rId10" Type="http://schemas.openxmlformats.org/officeDocument/2006/relationships/slideLayout" Target="../slideLayouts/slideLayout9.xml"/><Relationship Id="rId3" Type="http://schemas.openxmlformats.org/officeDocument/2006/relationships/slideLayout" Target="../slideLayouts/slideLayout2.xml"/><Relationship Id="rId11" Type="http://schemas.openxmlformats.org/officeDocument/2006/relationships/slideLayout" Target="../slideLayouts/slideLayout10.xml"/><Relationship Id="rId9" Type="http://schemas.openxmlformats.org/officeDocument/2006/relationships/slideLayout" Target="../slideLayouts/slideLayout8.xml"/><Relationship Id="rId6" Type="http://schemas.openxmlformats.org/officeDocument/2006/relationships/slideLayout" Target="../slideLayouts/slideLayout5.xml"/><Relationship Id="rId5" Type="http://schemas.openxmlformats.org/officeDocument/2006/relationships/slideLayout" Target="../slideLayouts/slideLayout4.xml"/><Relationship Id="rId8" Type="http://schemas.openxmlformats.org/officeDocument/2006/relationships/slideLayout" Target="../slideLayouts/slideLayout7.xml"/><Relationship Id="rId7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hape 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359899" y="5972628"/>
            <a:ext cx="718645" cy="88537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10"/>
          <p:cNvSpPr txBox="1"/>
          <p:nvPr>
            <p:ph type="title"/>
          </p:nvPr>
        </p:nvSpPr>
        <p:spPr>
          <a:xfrm>
            <a:off x="685800" y="608647"/>
            <a:ext cx="7772400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spcAft>
                <a:spcPts val="0"/>
              </a:spcAft>
              <a:defRPr/>
            </a:lvl1pPr>
            <a:lvl2pPr indent="0" marL="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marL="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marL="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marL="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-5080" marL="411480" marR="0" rtl="0" algn="ctr">
              <a:spcBef>
                <a:spcPts val="0"/>
              </a:spcBef>
              <a:spcAft>
                <a:spcPts val="0"/>
              </a:spcAft>
              <a:defRPr/>
            </a:lvl6pPr>
            <a:lvl7pPr indent="-10160" marL="822960" marR="0" rtl="0" algn="ctr">
              <a:spcBef>
                <a:spcPts val="0"/>
              </a:spcBef>
              <a:spcAft>
                <a:spcPts val="0"/>
              </a:spcAft>
              <a:defRPr/>
            </a:lvl7pPr>
            <a:lvl8pPr indent="-2539" marL="1234440" marR="0" rtl="0" algn="ctr">
              <a:spcBef>
                <a:spcPts val="0"/>
              </a:spcBef>
              <a:spcAft>
                <a:spcPts val="0"/>
              </a:spcAft>
              <a:defRPr/>
            </a:lvl8pPr>
            <a:lvl9pPr indent="-7620" marL="1645920" marR="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685800" y="1980248"/>
            <a:ext cx="7772400" cy="41162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4459" marL="308610" marR="0" rtl="0" algn="l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indent="-103505" marL="668655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–"/>
              <a:defRPr/>
            </a:lvl2pPr>
            <a:lvl3pPr indent="-76200" marL="1028700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3pPr>
            <a:lvl4pPr indent="-93980" marL="144018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–"/>
              <a:defRPr/>
            </a:lvl4pPr>
            <a:lvl5pPr indent="-99060" marL="185166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5pPr>
            <a:lvl6pPr indent="-91439" marL="226314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6pPr>
            <a:lvl7pPr indent="-96520" marL="267462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7pPr>
            <a:lvl8pPr indent="-101600" marL="30861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8pPr>
            <a:lvl9pPr indent="-93979" marL="349758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»"/>
              <a:defRPr/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685800" y="6247925"/>
            <a:ext cx="1905953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3123248" y="6247925"/>
            <a:ext cx="2897504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-5080" marL="411480" marR="0" rtl="0" algn="l">
              <a:spcBef>
                <a:spcPts val="0"/>
              </a:spcBef>
              <a:defRPr/>
            </a:lvl2pPr>
            <a:lvl3pPr indent="-10160" marL="822960" marR="0" rtl="0" algn="l">
              <a:spcBef>
                <a:spcPts val="0"/>
              </a:spcBef>
              <a:defRPr/>
            </a:lvl3pPr>
            <a:lvl4pPr indent="-2539" marL="1234440" marR="0" rtl="0" algn="l">
              <a:spcBef>
                <a:spcPts val="0"/>
              </a:spcBef>
              <a:defRPr/>
            </a:lvl4pPr>
            <a:lvl5pPr indent="-7620" marL="1645920" marR="0" rtl="0" algn="l">
              <a:spcBef>
                <a:spcPts val="0"/>
              </a:spcBef>
              <a:defRPr/>
            </a:lvl5pPr>
            <a:lvl6pPr indent="0" marL="2057400" marR="0" rtl="0" algn="l">
              <a:spcBef>
                <a:spcPts val="0"/>
              </a:spcBef>
              <a:defRPr/>
            </a:lvl6pPr>
            <a:lvl7pPr indent="-5079" marL="2468880" marR="0" rtl="0" algn="l">
              <a:spcBef>
                <a:spcPts val="0"/>
              </a:spcBef>
              <a:defRPr/>
            </a:lvl7pPr>
            <a:lvl8pPr indent="-10160" marL="2880360" marR="0" rtl="0" algn="l">
              <a:spcBef>
                <a:spcPts val="0"/>
              </a:spcBef>
              <a:defRPr/>
            </a:lvl8pPr>
            <a:lvl9pPr indent="-2540" marL="329184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01.png"/><Relationship Id="rId3" Type="http://schemas.openxmlformats.org/officeDocument/2006/relationships/image" Target="../media/image05.jpg"/><Relationship Id="rId6" Type="http://schemas.openxmlformats.org/officeDocument/2006/relationships/image" Target="../media/image04.jpg"/><Relationship Id="rId5" Type="http://schemas.openxmlformats.org/officeDocument/2006/relationships/image" Target="../media/image02.png"/><Relationship Id="rId8" Type="http://schemas.openxmlformats.org/officeDocument/2006/relationships/image" Target="../media/image06.png"/><Relationship Id="rId7" Type="http://schemas.openxmlformats.org/officeDocument/2006/relationships/image" Target="../media/image03.png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7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Relationship Id="rId3" Type="http://schemas.openxmlformats.org/officeDocument/2006/relationships/image" Target="../media/image28.png"/><Relationship Id="rId5" Type="http://schemas.openxmlformats.org/officeDocument/2006/relationships/image" Target="../media/image35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2.png"/></Relationships>
</file>

<file path=ppt/slides/_rels/slide13.xml.rels><?xml version="1.0" encoding="UTF-8" standalone="yes"?><Relationships xmlns="http://schemas.openxmlformats.org/package/2006/relationships"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10" Type="http://schemas.openxmlformats.org/officeDocument/2006/relationships/image" Target="../media/image33.png"/><Relationship Id="rId4" Type="http://schemas.openxmlformats.org/officeDocument/2006/relationships/hyperlink" Target="http://build.opencv.org" TargetMode="External"/><Relationship Id="rId11" Type="http://schemas.openxmlformats.org/officeDocument/2006/relationships/image" Target="../media/image30.png"/><Relationship Id="rId3" Type="http://schemas.openxmlformats.org/officeDocument/2006/relationships/hyperlink" Target="http://build.opencv.org" TargetMode="External"/><Relationship Id="rId9" Type="http://schemas.openxmlformats.org/officeDocument/2006/relationships/image" Target="../media/image31.png"/><Relationship Id="rId6" Type="http://schemas.openxmlformats.org/officeDocument/2006/relationships/hyperlink" Target="http://pullrequest.opencv.org" TargetMode="External"/><Relationship Id="rId5" Type="http://schemas.openxmlformats.org/officeDocument/2006/relationships/hyperlink" Target="http://pullrequest.opencv.org" TargetMode="External"/><Relationship Id="rId8" Type="http://schemas.openxmlformats.org/officeDocument/2006/relationships/hyperlink" Target="http://github.com/itseez/opencv" TargetMode="External"/><Relationship Id="rId7" Type="http://schemas.openxmlformats.org/officeDocument/2006/relationships/hyperlink" Target="http://github.com/itseez/opencv" TargetMode="External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Relationship Id="rId3" Type="http://schemas.openxmlformats.org/officeDocument/2006/relationships/image" Target="../media/image34.png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9.png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3" Type="http://schemas.openxmlformats.org/officeDocument/2006/relationships/hyperlink" Target="http://code.opencv.org/projects/opencv/wiki/VisionChallenge" TargetMode="External"/></Relationships>
</file>

<file path=ppt/slides/_rels/slide1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3" Type="http://schemas.openxmlformats.org/officeDocument/2006/relationships/hyperlink" Target="http://code.opencv.org/projects/opencv/wiki/How_to_contribute" TargetMode="External"/></Relationships>
</file>

<file path=ppt/slides/_rels/slide1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44.png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2.png"/><Relationship Id="rId9" Type="http://schemas.openxmlformats.org/officeDocument/2006/relationships/hyperlink" Target="http://code.opencv.org" TargetMode="External"/><Relationship Id="rId6" Type="http://schemas.openxmlformats.org/officeDocument/2006/relationships/image" Target="../media/image07.png"/><Relationship Id="rId5" Type="http://schemas.openxmlformats.org/officeDocument/2006/relationships/image" Target="../media/image15.png"/><Relationship Id="rId8" Type="http://schemas.openxmlformats.org/officeDocument/2006/relationships/hyperlink" Target="http://opencv.org" TargetMode="External"/><Relationship Id="rId7" Type="http://schemas.openxmlformats.org/officeDocument/2006/relationships/image" Target="../media/image09.png"/></Relationships>
</file>

<file path=ppt/slides/_rels/slide2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40.png"/></Relationships>
</file>

<file path=ppt/slides/_rels/slide2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00.png"/><Relationship Id="rId3" Type="http://schemas.openxmlformats.org/officeDocument/2006/relationships/image" Target="../media/image43.png"/><Relationship Id="rId6" Type="http://schemas.openxmlformats.org/officeDocument/2006/relationships/hyperlink" Target="http://youtu.be/LE7aiONMjK4" TargetMode="External"/><Relationship Id="rId5" Type="http://schemas.openxmlformats.org/officeDocument/2006/relationships/image" Target="../media/image42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8.png"/><Relationship Id="rId3" Type="http://schemas.openxmlformats.org/officeDocument/2006/relationships/image" Target="../media/image16.png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7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<Relationships xmlns="http://schemas.openxmlformats.org/package/2006/relationships"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3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10" Type="http://schemas.openxmlformats.org/officeDocument/2006/relationships/image" Target="../media/image18.png"/><Relationship Id="rId4" Type="http://schemas.openxmlformats.org/officeDocument/2006/relationships/image" Target="../media/image19.png"/><Relationship Id="rId11" Type="http://schemas.openxmlformats.org/officeDocument/2006/relationships/image" Target="../media/image26.png"/><Relationship Id="rId3" Type="http://schemas.openxmlformats.org/officeDocument/2006/relationships/image" Target="../media/image17.png"/><Relationship Id="rId9" Type="http://schemas.openxmlformats.org/officeDocument/2006/relationships/image" Target="../media/image21.png"/><Relationship Id="rId6" Type="http://schemas.openxmlformats.org/officeDocument/2006/relationships/image" Target="../media/image23.png"/><Relationship Id="rId5" Type="http://schemas.openxmlformats.org/officeDocument/2006/relationships/image" Target="../media/image24.png"/><Relationship Id="rId8" Type="http://schemas.openxmlformats.org/officeDocument/2006/relationships/image" Target="../media/image22.png"/><Relationship Id="rId7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3" Type="http://schemas.openxmlformats.org/officeDocument/2006/relationships/hyperlink" Target="http://github.com/itseez/opencv_contrib" TargetMode="External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Shape 88"/>
          <p:cNvGrpSpPr/>
          <p:nvPr/>
        </p:nvGrpSpPr>
        <p:grpSpPr>
          <a:xfrm>
            <a:off x="6987731" y="5857580"/>
            <a:ext cx="1974834" cy="606346"/>
            <a:chOff x="6490605" y="5983462"/>
            <a:chExt cx="2754995" cy="874537"/>
          </a:xfrm>
        </p:grpSpPr>
        <p:pic>
          <p:nvPicPr>
            <p:cNvPr id="89" name="Shape 8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490605" y="6008914"/>
              <a:ext cx="2653394" cy="8490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Shape 9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09863" y="5983462"/>
              <a:ext cx="935736" cy="79108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1" name="Shape 9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14926" y="5888076"/>
            <a:ext cx="1288855" cy="85386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7392" y="5782217"/>
            <a:ext cx="2197473" cy="962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 rotWithShape="1">
          <a:blip r:embed="rId7">
            <a:alphaModFix amt="30000"/>
          </a:blip>
          <a:srcRect b="0" l="0" r="0" t="0"/>
          <a:stretch/>
        </p:blipFill>
        <p:spPr>
          <a:xfrm>
            <a:off x="-603254" y="-1593441"/>
            <a:ext cx="7633830" cy="707308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>
            <p:ph type="ctrTitle"/>
          </p:nvPr>
        </p:nvSpPr>
        <p:spPr>
          <a:xfrm>
            <a:off x="815825" y="1372083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baseline="0" i="0" lang="en-US" sz="7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OpenCV</a:t>
            </a:r>
            <a:r>
              <a:rPr b="1" baseline="0" i="0" lang="en-US" sz="72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b="1" baseline="0" i="0" lang="en-US" sz="72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rPr>
              <a:t>3.0</a:t>
            </a: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lang="en-US" sz="4800">
                <a:latin typeface="Verdana"/>
                <a:ea typeface="Verdana"/>
                <a:cs typeface="Verdana"/>
                <a:sym typeface="Verdana"/>
              </a:rPr>
              <a:t>Overview</a:t>
            </a:r>
          </a:p>
        </p:txBody>
      </p:sp>
      <p:sp>
        <p:nvSpPr>
          <p:cNvPr id="95" name="Shape 95"/>
          <p:cNvSpPr txBox="1"/>
          <p:nvPr>
            <p:ph idx="1" type="subTitle"/>
          </p:nvPr>
        </p:nvSpPr>
        <p:spPr>
          <a:xfrm>
            <a:off x="167825" y="3604650"/>
            <a:ext cx="8794499" cy="1906199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0" lvl="0" marL="0" marR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b="1" baseline="0" i="1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Gary Bradski</a:t>
            </a:r>
          </a:p>
          <a:p>
            <a:pPr indent="0" lvl="0" marL="0" marR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Chief Scientist, Perception and AI at Magic Leap</a:t>
            </a:r>
            <a:r>
              <a:rPr lang="en-US" sz="1800"/>
              <a:t> </a:t>
            </a: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CEO, OpenCV.org</a:t>
            </a:r>
          </a:p>
          <a:p>
            <a:pPr lvl="0" rtl="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Verdana"/>
              <a:buNone/>
            </a:pPr>
            <a:r>
              <a:rPr b="1" i="1"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Vadim Pisarevsky</a:t>
            </a:r>
          </a:p>
          <a:p>
            <a:pPr lvl="0" rtl="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Verdana"/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Principal Engineer, Itseez</a:t>
            </a:r>
          </a:p>
          <a:p>
            <a:pPr lvl="0" rtl="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Verdana"/>
              <a:buNone/>
            </a:pPr>
            <a:r>
              <a:rPr b="1" i="1"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Grace Vesom</a:t>
            </a:r>
          </a:p>
          <a:p>
            <a:pPr lvl="0" rtl="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Verdana"/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Senior Engineer in 3D at Magic Leap</a:t>
            </a:r>
          </a:p>
          <a:p>
            <a:pPr lvl="0" rtl="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Verdana"/>
              <a:buNone/>
            </a:pPr>
            <a:r>
              <a:rPr b="1" i="1"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Vincent Rabaud</a:t>
            </a:r>
          </a:p>
          <a:p>
            <a:pPr lvl="0" rtl="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Verdana"/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Perception Team Manager at Aldebaran Robotics</a:t>
            </a:r>
          </a:p>
          <a:p>
            <a:pPr lvl="0" rtl="0" algn="l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Font typeface="Verdana"/>
              <a:buNone/>
            </a:pPr>
            <a:r>
              <a:t/>
            </a:r>
            <a:endParaRPr sz="185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</a:pPr>
            <a:r>
              <a:t/>
            </a:r>
            <a:endParaRPr sz="185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</a:pPr>
            <a:r>
              <a:t/>
            </a:r>
            <a:endParaRPr sz="185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</a:pPr>
            <a:r>
              <a:t/>
            </a:r>
            <a:endParaRPr b="0" baseline="0" i="0" sz="185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6" name="Shape 9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641640" y="6072617"/>
            <a:ext cx="1414199" cy="48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Shape 3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000" y="3403250"/>
            <a:ext cx="7772401" cy="315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Shape 302"/>
          <p:cNvSpPr txBox="1"/>
          <p:nvPr>
            <p:ph type="title"/>
          </p:nvPr>
        </p:nvSpPr>
        <p:spPr>
          <a:xfrm>
            <a:off x="259018" y="186965"/>
            <a:ext cx="84278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36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Transparent API (T-API) for GPU acceleration</a:t>
            </a:r>
          </a:p>
        </p:txBody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372525" y="1423300"/>
            <a:ext cx="8599800" cy="22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190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single API entry for each function/algorithm – no specialized cv::Canny, ocl::Canny, gpu::Canny etc.</a:t>
            </a:r>
          </a:p>
          <a:p>
            <a:pPr indent="19050" lvl="0" marL="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uses dynamically loaded OpenCL runtime if available; otherwise falls back to CPU code. </a:t>
            </a:r>
            <a:r>
              <a:rPr b="0" baseline="0" i="1" lang="en-US" sz="2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Dispatching is at runtime, no recompilation needed!</a:t>
            </a:r>
          </a:p>
          <a:p>
            <a:pPr indent="19050" lvl="0" marL="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lang="en-US"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~100 functions are optimized</a:t>
            </a:r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type="title"/>
          </p:nvPr>
        </p:nvSpPr>
        <p:spPr>
          <a:xfrm>
            <a:off x="553606" y="152715"/>
            <a:ext cx="7641935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IPP + OpenCV</a:t>
            </a:r>
            <a:br>
              <a:rPr b="0" baseline="0" i="0" lang="en-US" sz="40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baseline="0" i="0" lang="en-US" sz="40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= v. fast OpenCV</a:t>
            </a:r>
          </a:p>
        </p:txBody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284164" y="4928425"/>
            <a:ext cx="7140671" cy="1736890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-283210" lvl="0" marL="3086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Intel gave us and our users free (as in “beer”) and royalty-free subset of IPP 8.x (IPPICV)</a:t>
            </a:r>
            <a:r>
              <a:rPr lang="en-US" sz="1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several hundreds functions!</a:t>
            </a:r>
          </a:p>
          <a:p>
            <a:pPr indent="-2832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IPPICV is linked into OpenCV at compile stage and replaces the corresponding low-level C code</a:t>
            </a:r>
            <a:r>
              <a:rPr lang="en-US" sz="1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(WITH_IPP=ON/OFF, ON by default)</a:t>
            </a:r>
          </a:p>
          <a:p>
            <a:pPr indent="-2832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Our buildbot ensures that all the tests pass</a:t>
            </a:r>
          </a:p>
        </p:txBody>
      </p:sp>
      <p:pic>
        <p:nvPicPr>
          <p:cNvPr id="310" name="Shape 3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2000"/>
            <a:ext cx="1751955" cy="1532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Shape 3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6200" y="1444475"/>
            <a:ext cx="5273699" cy="33630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312" name="Shape 3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37311" y="249678"/>
            <a:ext cx="1370792" cy="127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/>
          <p:nvPr>
            <p:ph type="title"/>
          </p:nvPr>
        </p:nvSpPr>
        <p:spPr>
          <a:xfrm>
            <a:off x="206244" y="272128"/>
            <a:ext cx="8436490" cy="7048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New Functionality</a:t>
            </a:r>
            <a:br>
              <a:rPr b="0" baseline="0" i="0" lang="en-US" sz="4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baseline="0" i="0" lang="en-US" sz="4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and other improvements</a:t>
            </a:r>
          </a:p>
        </p:txBody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436133" y="2164808"/>
            <a:ext cx="8215320" cy="4116229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-308610" lvl="0" marL="3086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Results from 20+ successful projects from GSoC 2013, 2014:</a:t>
            </a:r>
          </a:p>
          <a:p>
            <a:pPr indent="-262255" lvl="1" marL="668655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–"/>
            </a:pPr>
            <a:r>
              <a:rPr b="0" baseline="0" i="0" lang="en-US" sz="2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photography, Text detection, Object Tracking, Matlab bindings etc.</a:t>
            </a:r>
          </a:p>
          <a:p>
            <a:pPr indent="-308610" lvl="0" marL="308610" marR="0" rtl="0" algn="l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2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5</a:t>
            </a:r>
            <a:r>
              <a:rPr b="0" baseline="0" i="0" lang="en-US" sz="2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00+ Pull Requests @ github (~</a:t>
            </a:r>
            <a:r>
              <a:rPr lang="en-US" sz="2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8</a:t>
            </a:r>
            <a:r>
              <a:rPr b="0" baseline="0" i="0" lang="en-US" sz="2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00 PR’s between alpha &amp;</a:t>
            </a:r>
            <a:r>
              <a:rPr lang="en-US" sz="2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the gold</a:t>
            </a:r>
            <a:r>
              <a:rPr b="0" baseline="0" i="0" lang="en-US" sz="2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</a:p>
          <a:p>
            <a:pPr indent="-308610" lvl="0" marL="308610" marR="0" rtl="0" algn="l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18 new OpenCV modules! (mostly in opencv_contrib)</a:t>
            </a:r>
          </a:p>
        </p:txBody>
      </p:sp>
      <p:pic>
        <p:nvPicPr>
          <p:cNvPr id="319" name="Shape 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75" y="1353845"/>
            <a:ext cx="9144001" cy="626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>
            <p:ph type="title"/>
          </p:nvPr>
        </p:nvSpPr>
        <p:spPr>
          <a:xfrm>
            <a:off x="457200" y="34076"/>
            <a:ext cx="8229600" cy="839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OpenCV QA</a:t>
            </a:r>
          </a:p>
        </p:txBody>
      </p:sp>
      <p:sp>
        <p:nvSpPr>
          <p:cNvPr id="325" name="Shape 325"/>
          <p:cNvSpPr txBox="1"/>
          <p:nvPr/>
        </p:nvSpPr>
        <p:spPr>
          <a:xfrm>
            <a:off x="80766" y="661127"/>
            <a:ext cx="298790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Contribution/patch workflow: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see OpenCV wiki</a:t>
            </a:r>
          </a:p>
        </p:txBody>
      </p:sp>
      <p:sp>
        <p:nvSpPr>
          <p:cNvPr id="326" name="Shape 326"/>
          <p:cNvSpPr txBox="1"/>
          <p:nvPr/>
        </p:nvSpPr>
        <p:spPr>
          <a:xfrm>
            <a:off x="3735075" y="796075"/>
            <a:ext cx="5136600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u="sng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http://</a:t>
            </a:r>
            <a:r>
              <a:rPr b="0" baseline="0" i="0" lang="en-US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build.opencv.org</a:t>
            </a:r>
            <a:r>
              <a:rPr b="0" baseline="0" i="0" lang="en-US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: buildbot with 50+ builders</a:t>
            </a:r>
          </a:p>
        </p:txBody>
      </p:sp>
      <p:sp>
        <p:nvSpPr>
          <p:cNvPr id="327" name="Shape 327"/>
          <p:cNvSpPr txBox="1"/>
          <p:nvPr/>
        </p:nvSpPr>
        <p:spPr>
          <a:xfrm>
            <a:off x="3704325" y="3852150"/>
            <a:ext cx="5089200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u="sng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http://</a:t>
            </a:r>
            <a:r>
              <a:rPr b="0" baseline="0" i="0" lang="en-US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pullrequest.opencv.org</a:t>
            </a:r>
            <a:r>
              <a:rPr b="0" baseline="0" i="0" lang="en-US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: tests each pullrequest</a:t>
            </a:r>
          </a:p>
        </p:txBody>
      </p:sp>
      <p:sp>
        <p:nvSpPr>
          <p:cNvPr id="328" name="Shape 328"/>
          <p:cNvSpPr txBox="1"/>
          <p:nvPr/>
        </p:nvSpPr>
        <p:spPr>
          <a:xfrm>
            <a:off x="362000" y="3803225"/>
            <a:ext cx="34304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u="sng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http://</a:t>
            </a:r>
            <a:r>
              <a:rPr b="0" baseline="0" i="0" lang="en-US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8"/>
              </a:rPr>
              <a:t>github.com/itseez/opencv</a:t>
            </a:r>
            <a:r>
              <a:rPr b="0" baseline="0" i="0" lang="en-US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329" name="Shape 3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1165400"/>
            <a:ext cx="3928625" cy="295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Shape 3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472841" y="1180200"/>
            <a:ext cx="5271985" cy="252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Shape 33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09350" y="4172525"/>
            <a:ext cx="3309932" cy="262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Shape 33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792499" y="4181189"/>
            <a:ext cx="4544825" cy="2622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/>
          <p:nvPr>
            <p:ph type="title"/>
          </p:nvPr>
        </p:nvSpPr>
        <p:spPr>
          <a:xfrm>
            <a:off x="457200" y="89778"/>
            <a:ext cx="8229600" cy="6095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36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OpenCV test suite</a:t>
            </a:r>
          </a:p>
        </p:txBody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170450" y="1008900"/>
            <a:ext cx="5333218" cy="2064181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-308610" lvl="0" marL="3086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GoogleTest-based + set of Python scripts</a:t>
            </a:r>
          </a:p>
          <a:p>
            <a:pPr indent="-3086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Thousands of unit tests</a:t>
            </a:r>
          </a:p>
          <a:p>
            <a:pPr indent="-3086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Accuracy tests</a:t>
            </a:r>
          </a:p>
          <a:p>
            <a:pPr indent="-3086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Performance tests</a:t>
            </a:r>
          </a:p>
        </p:txBody>
      </p:sp>
      <p:sp>
        <p:nvSpPr>
          <p:cNvPr id="339" name="Shape 339"/>
          <p:cNvSpPr txBox="1"/>
          <p:nvPr/>
        </p:nvSpPr>
        <p:spPr>
          <a:xfrm>
            <a:off x="134525" y="3271550"/>
            <a:ext cx="6690000" cy="30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../modules/ts/misc/summary.py core*.xml -f "add:.*C4" -u s</a:t>
            </a:r>
          </a:p>
        </p:txBody>
      </p:sp>
      <p:sp>
        <p:nvSpPr>
          <p:cNvPr id="340" name="Shape 340"/>
          <p:cNvSpPr txBox="1"/>
          <p:nvPr/>
        </p:nvSpPr>
        <p:spPr>
          <a:xfrm flipH="1">
            <a:off x="94072" y="3772369"/>
            <a:ext cx="8664223" cy="230832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Geometric mean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Name of Test                                        core                      core                    core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posix                     posix                   posix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x64                       x64                     x64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6693M                     6695                    6695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2011-09-08--13-13-41       2011-09-08--13-30-06    2011-09-08--13-30-06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                                                   vs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                                                  core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                                                  posix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                                                  x64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                                                  6693M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                                           2011-09-08--13-13-41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core_arithm__add::Size_MatType::(127x61, 8UC4)     0.000 s                   0.000 s                  1.00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core_arithm__add::Size_MatType::(1280x720, 8UC4)   0.004 s                   0.004 s                  0.99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core_arithm__add::Size_MatType::(1920x1080, 8UC4)  0.009 s                   0.009 s                  1.02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core_arithm__add::Size_MatType::(640x480, 8UC4)    0.001 s                   0.001 s                  1.00</a:t>
            </a:r>
          </a:p>
        </p:txBody>
      </p:sp>
      <p:pic>
        <p:nvPicPr>
          <p:cNvPr id="341" name="Shape 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5224" y="693349"/>
            <a:ext cx="3321575" cy="237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type="title"/>
          </p:nvPr>
        </p:nvSpPr>
        <p:spPr>
          <a:xfrm>
            <a:off x="457200" y="-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OpenVX (Khronos HAL)</a:t>
            </a:r>
          </a:p>
        </p:txBody>
      </p:sp>
      <p:sp>
        <p:nvSpPr>
          <p:cNvPr id="347" name="Shape 347"/>
          <p:cNvSpPr txBox="1"/>
          <p:nvPr/>
        </p:nvSpPr>
        <p:spPr>
          <a:xfrm>
            <a:off x="175465" y="1011049"/>
            <a:ext cx="2748943" cy="1477328"/>
          </a:xfrm>
          <a:prstGeom prst="rect">
            <a:avLst/>
          </a:prstGeom>
          <a:gradFill>
            <a:gsLst>
              <a:gs pos="0">
                <a:srgbClr val="29869F"/>
              </a:gs>
              <a:gs pos="80000">
                <a:srgbClr val="37B1D1"/>
              </a:gs>
              <a:gs pos="100000">
                <a:srgbClr val="33B4D6"/>
              </a:gs>
            </a:gsLst>
            <a:lin ang="16200000" scaled="0"/>
          </a:gradFill>
          <a:ln cap="flat" cmpd="sng" w="9525">
            <a:solidFill>
              <a:srgbClr val="45AAC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404040"/>
                </a:solidFill>
                <a:latin typeface="Verdana"/>
                <a:ea typeface="Verdana"/>
                <a:cs typeface="Verdana"/>
                <a:sym typeface="Verdana"/>
              </a:rPr>
              <a:t>OpenCV was  one of the key contributors to the new Khronos accelerated vision API: OpenVX</a:t>
            </a:r>
          </a:p>
        </p:txBody>
      </p:sp>
      <p:sp>
        <p:nvSpPr>
          <p:cNvPr id="348" name="Shape 348"/>
          <p:cNvSpPr txBox="1"/>
          <p:nvPr/>
        </p:nvSpPr>
        <p:spPr>
          <a:xfrm>
            <a:off x="6034785" y="1171075"/>
            <a:ext cx="3110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</a:t>
            </a:r>
            <a:r>
              <a:rPr b="1" baseline="0" i="0" lang="en-US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</a:t>
            </a:r>
            <a:r>
              <a:rPr b="0" baseline="0" i="0" lang="en-US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ardware </a:t>
            </a:r>
            <a:r>
              <a:rPr b="1" baseline="0" i="0" lang="en-US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r>
              <a:rPr b="0" baseline="0" i="0" lang="en-US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cceleration </a:t>
            </a:r>
            <a:r>
              <a:rPr b="1" baseline="0" i="0" lang="en-US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b="0" baseline="0" i="0" lang="en-US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ibrary)</a:t>
            </a:r>
          </a:p>
        </p:txBody>
      </p:sp>
      <p:pic>
        <p:nvPicPr>
          <p:cNvPr id="349" name="Shape 3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4399" y="621250"/>
            <a:ext cx="3110374" cy="3025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Shape 3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375" y="3646351"/>
            <a:ext cx="8174425" cy="25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>
            <p:ph type="title"/>
          </p:nvPr>
        </p:nvSpPr>
        <p:spPr>
          <a:xfrm>
            <a:off x="0" y="1536138"/>
            <a:ext cx="9143998" cy="845254"/>
          </a:xfrm>
          <a:prstGeom prst="rect">
            <a:avLst/>
          </a:prstGeom>
          <a:solidFill>
            <a:srgbClr val="EAF1DD"/>
          </a:solidFill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32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New from Google Summer of Code 2015</a:t>
            </a:r>
          </a:p>
        </p:txBody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186954" y="2565152"/>
            <a:ext cx="8865135" cy="3509493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-308610" lvl="0" marL="3086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 network optimized execution and interoperability to existing libraries</a:t>
            </a:r>
          </a:p>
          <a:p>
            <a:pPr indent="-308610" lvl="0" marL="308610" marR="0" rtl="0" algn="l">
              <a:spcBef>
                <a:spcPts val="480"/>
              </a:spcBef>
              <a:spcAft>
                <a:spcPts val="0"/>
              </a:spcAft>
              <a:buClr>
                <a:srgbClr val="0000FF"/>
              </a:buClr>
              <a:buSzPct val="100000"/>
              <a:buFont typeface="Verdana"/>
              <a:buChar char="•"/>
            </a:pPr>
            <a:r>
              <a:rPr b="0" baseline="0" i="0" lang="en-US" sz="2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Stereo matching improvements</a:t>
            </a:r>
          </a:p>
          <a:p>
            <a:pPr indent="-308610" lvl="0" marL="30861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Projection mapping</a:t>
            </a:r>
          </a:p>
          <a:p>
            <a:pPr indent="-308610" lvl="0" marL="308610" marR="0" rtl="0" algn="l">
              <a:spcBef>
                <a:spcPts val="480"/>
              </a:spcBef>
              <a:spcAft>
                <a:spcPts val="0"/>
              </a:spcAft>
              <a:buClr>
                <a:srgbClr val="0000FF"/>
              </a:buClr>
              <a:buSzPct val="100000"/>
              <a:buFont typeface="Verdana"/>
              <a:buChar char="•"/>
            </a:pPr>
            <a:r>
              <a:rPr b="0" baseline="0" i="0" lang="en-US" sz="2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Improved Camera Calibration</a:t>
            </a:r>
          </a:p>
          <a:p>
            <a:pPr indent="-308610" lvl="0" marL="30861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Better AR fiducial support</a:t>
            </a:r>
          </a:p>
          <a:p>
            <a:pPr indent="-308610" lvl="0" marL="308610" marR="0" rtl="0" algn="l">
              <a:spcBef>
                <a:spcPts val="480"/>
              </a:spcBef>
              <a:spcAft>
                <a:spcPts val="0"/>
              </a:spcAft>
              <a:buClr>
                <a:srgbClr val="0000FF"/>
              </a:buClr>
              <a:buSzPct val="100000"/>
              <a:buFont typeface="Verdana"/>
              <a:buChar char="•"/>
            </a:pPr>
            <a:r>
              <a:rPr b="0" baseline="0" i="0" lang="en-US" sz="2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Improvements to text detection and tracking</a:t>
            </a:r>
          </a:p>
          <a:p>
            <a:pPr indent="-308610" lvl="0" marL="30861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Neon optimization</a:t>
            </a:r>
          </a:p>
        </p:txBody>
      </p:sp>
      <p:pic>
        <p:nvPicPr>
          <p:cNvPr id="357" name="Shape 3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"/>
            <a:ext cx="9143999" cy="1578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 txBox="1"/>
          <p:nvPr>
            <p:ph type="title"/>
          </p:nvPr>
        </p:nvSpPr>
        <p:spPr>
          <a:xfrm>
            <a:off x="66844" y="0"/>
            <a:ext cx="8998822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Other Initiatives:</a:t>
            </a:r>
            <a:b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baseline="0" i="0" lang="en-US" sz="32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CVPR State of the Art Vision Challenge</a:t>
            </a:r>
          </a:p>
        </p:txBody>
      </p:sp>
      <p:sp>
        <p:nvSpPr>
          <p:cNvPr id="363" name="Shape 363"/>
          <p:cNvSpPr/>
          <p:nvPr/>
        </p:nvSpPr>
        <p:spPr>
          <a:xfrm>
            <a:off x="304800" y="1567400"/>
            <a:ext cx="8614500" cy="4247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State of the Art Vision Challenge at CVPR 2015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Our aim is to make available state of the art vision in OpenCV. We thus ran a vision challenge to meet or exceed the state of the art in various areas. We will present the results. 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contest details are available at: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http://code.opencv.org/projects/opencv/wiki/VisionChallenge</a:t>
            </a: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Prizes: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$1000; Submit code: $3000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$1000; Submit code: $3000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$1000; Submit code: $3000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$1000; Submit code: $3000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$1000; Submit code: $3000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 txBox="1"/>
          <p:nvPr>
            <p:ph type="title"/>
          </p:nvPr>
        </p:nvSpPr>
        <p:spPr>
          <a:xfrm>
            <a:off x="727577" y="0"/>
            <a:ext cx="7772400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Other Initiatives:</a:t>
            </a:r>
            <a:b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baseline="0" i="0" lang="en-US" sz="32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People’s Choice: Best Paper</a:t>
            </a:r>
          </a:p>
        </p:txBody>
      </p:sp>
      <p:sp>
        <p:nvSpPr>
          <p:cNvPr id="369" name="Shape 369"/>
          <p:cNvSpPr/>
          <p:nvPr/>
        </p:nvSpPr>
        <p:spPr>
          <a:xfrm>
            <a:off x="0" y="1209653"/>
            <a:ext cx="9144000" cy="5355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People’s Choice: Best paper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We will tally the people’s vote for best paper/paper you’d most like to see implemented. We’ll present the histogram of results which is an indication of the algorithms people are interested in overall and then list the 5 top winners.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Prizes will be awarded in two stages: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modest award for winning and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larger award for presenting the code w/in 5 months as a pull request to 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OpenCV as Detailed here: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http://code.opencv.org/projects/opencv/wiki/How_to_contribute</a:t>
            </a: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Prizes: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$500; Submit code: $6000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$300; Submit code: $4000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$100; Submit code: $3000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$50; Submit code: $3000</a:t>
            </a:r>
          </a:p>
          <a:p>
            <a:pPr indent="-342900" lvl="0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Verdana"/>
              <a:buAutoNum type="arabicPeriod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Win: $50; Submit code: $3000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/>
          <p:nvPr>
            <p:ph type="title"/>
          </p:nvPr>
        </p:nvSpPr>
        <p:spPr>
          <a:xfrm>
            <a:off x="242307" y="73864"/>
            <a:ext cx="8706383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Functional Language Exploration</a:t>
            </a:r>
          </a:p>
        </p:txBody>
      </p:sp>
      <p:sp>
        <p:nvSpPr>
          <p:cNvPr id="375" name="Shape 375"/>
          <p:cNvSpPr txBox="1"/>
          <p:nvPr>
            <p:ph idx="1" type="body"/>
          </p:nvPr>
        </p:nvSpPr>
        <p:spPr>
          <a:xfrm>
            <a:off x="83554" y="1445463"/>
            <a:ext cx="8973757" cy="4116229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-308610" lvl="0" marL="3086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Proliferation of new hardware makes it hard to support code.</a:t>
            </a:r>
          </a:p>
          <a:p>
            <a:pPr indent="-262255" lvl="1" marL="668655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–"/>
            </a:pPr>
            <a:r>
              <a:rPr b="0" baseline="0" i="0" lang="en-US" sz="2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Let the compiler port to different hardware using a functional language “</a:t>
            </a:r>
            <a:r>
              <a:rPr b="1" lang="en-US" sz="2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numl</a:t>
            </a:r>
            <a:r>
              <a:rPr b="0" baseline="0" i="0" lang="en-US" sz="2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”</a:t>
            </a:r>
          </a:p>
          <a:p>
            <a:pPr indent="-262255" lvl="1" marL="668655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–"/>
            </a:pPr>
            <a:r>
              <a:rPr b="0" baseline="0" i="0" lang="en-US" sz="2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Can compile </a:t>
            </a:r>
            <a:r>
              <a:rPr lang="en-US" sz="2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numl</a:t>
            </a:r>
            <a:r>
              <a:rPr b="0" baseline="0" i="0" lang="en-US" sz="2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to optimized</a:t>
            </a:r>
            <a:r>
              <a:rPr lang="en-US" sz="2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vectorized </a:t>
            </a:r>
            <a:r>
              <a:rPr b="0" baseline="0" i="0" lang="en-US" sz="2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C.</a:t>
            </a:r>
          </a:p>
          <a:p>
            <a:pPr indent="-308610" lvl="0" marL="308610" marR="0" rtl="0" algn="l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1" lang="en-US" sz="2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numl</a:t>
            </a:r>
            <a:r>
              <a:rPr b="0" baseline="0" i="0" lang="en-US" sz="2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is an array/image comprehending functional language</a:t>
            </a:r>
            <a:r>
              <a:rPr lang="en-US" sz="2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- to come later this year</a:t>
            </a:r>
          </a:p>
        </p:txBody>
      </p:sp>
      <p:pic>
        <p:nvPicPr>
          <p:cNvPr id="376" name="Shape 3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000" y="4821875"/>
            <a:ext cx="1745000" cy="174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457200" y="84851"/>
            <a:ext cx="8229600" cy="718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OpenCV at glance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347991" y="627775"/>
            <a:ext cx="8229600" cy="2058487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</a:pPr>
            <a:r>
              <a:t/>
            </a:r>
            <a:endParaRPr b="0" baseline="0" i="0" sz="20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086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BSD license, </a:t>
            </a:r>
            <a:r>
              <a:rPr b="1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10M</a:t>
            </a: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downloads, </a:t>
            </a:r>
            <a:r>
              <a:rPr b="1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500K+</a:t>
            </a: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lines of code</a:t>
            </a:r>
          </a:p>
          <a:p>
            <a:pPr indent="-3086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Huge community involvement, automated patch testing and integration process</a:t>
            </a:r>
          </a:p>
          <a:p>
            <a:pPr indent="-3086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Runs everywhere</a:t>
            </a:r>
          </a:p>
          <a:p>
            <a:pPr indent="-181609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</a:pPr>
            <a:r>
              <a:t/>
            </a:r>
            <a:endParaRPr b="0" baseline="0" i="0" sz="20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181609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</a:pPr>
            <a:r>
              <a:t/>
            </a:r>
            <a:endParaRPr b="0" baseline="0" i="0" sz="20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156209" lvl="0" marL="30861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</a:pPr>
            <a:r>
              <a:t/>
            </a:r>
            <a:endParaRPr b="0" baseline="0" i="0" sz="24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</a:pPr>
            <a:r>
              <a:t/>
            </a:r>
            <a:endParaRPr b="0" baseline="0" i="0" sz="24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03" name="Shape 103"/>
          <p:cNvGrpSpPr/>
          <p:nvPr/>
        </p:nvGrpSpPr>
        <p:grpSpPr>
          <a:xfrm>
            <a:off x="1274502" y="3301764"/>
            <a:ext cx="6615259" cy="2657783"/>
            <a:chOff x="819283" y="3841939"/>
            <a:chExt cx="6615259" cy="2657783"/>
          </a:xfrm>
        </p:grpSpPr>
        <p:sp>
          <p:nvSpPr>
            <p:cNvPr id="104" name="Shape 104"/>
            <p:cNvSpPr/>
            <p:nvPr/>
          </p:nvSpPr>
          <p:spPr>
            <a:xfrm>
              <a:off x="2383533" y="5828157"/>
              <a:ext cx="5051010" cy="671565"/>
            </a:xfrm>
            <a:prstGeom prst="rect">
              <a:avLst/>
            </a:prstGeom>
            <a:solidFill>
              <a:schemeClr val="accent4"/>
            </a:solidFill>
            <a:ln cap="flat" cmpd="sng" w="25400">
              <a:solidFill>
                <a:srgbClr val="5D497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baseline="0" i="0" lang="en-US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SSE, NEON, IPP, OpenCL, CUDA, OpenCV4Tegra, …</a:t>
              </a:r>
            </a:p>
          </p:txBody>
        </p:sp>
        <p:sp>
          <p:nvSpPr>
            <p:cNvPr id="105" name="Shape 105"/>
            <p:cNvSpPr/>
            <p:nvPr/>
          </p:nvSpPr>
          <p:spPr>
            <a:xfrm>
              <a:off x="2380780" y="5162992"/>
              <a:ext cx="5053763" cy="650558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395E8A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baseline="0" i="0" lang="en-US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core, imgproc, objdetect …</a:t>
              </a:r>
            </a:p>
          </p:txBody>
        </p:sp>
        <p:sp>
          <p:nvSpPr>
            <p:cNvPr id="106" name="Shape 106"/>
            <p:cNvSpPr txBox="1"/>
            <p:nvPr/>
          </p:nvSpPr>
          <p:spPr>
            <a:xfrm>
              <a:off x="819283" y="5882203"/>
              <a:ext cx="1622159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OpenCV HAL</a:t>
              </a:r>
            </a:p>
          </p:txBody>
        </p:sp>
        <p:sp>
          <p:nvSpPr>
            <p:cNvPr id="107" name="Shape 107"/>
            <p:cNvSpPr txBox="1"/>
            <p:nvPr/>
          </p:nvSpPr>
          <p:spPr>
            <a:xfrm>
              <a:off x="1127800" y="5356910"/>
              <a:ext cx="1090162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b="1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OpenCV</a:t>
              </a:r>
            </a:p>
          </p:txBody>
        </p:sp>
        <p:sp>
          <p:nvSpPr>
            <p:cNvPr id="108" name="Shape 108"/>
            <p:cNvSpPr/>
            <p:nvPr/>
          </p:nvSpPr>
          <p:spPr>
            <a:xfrm>
              <a:off x="2383532" y="4497848"/>
              <a:ext cx="5051010" cy="650558"/>
            </a:xfrm>
            <a:prstGeom prst="rect">
              <a:avLst/>
            </a:prstGeom>
            <a:solidFill>
              <a:srgbClr val="76923C"/>
            </a:solidFill>
            <a:ln cap="flat" cmpd="sng" w="25400">
              <a:solidFill>
                <a:srgbClr val="71894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baseline="0" i="0" lang="en-US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face, text, rgbd, …</a:t>
              </a:r>
            </a:p>
          </p:txBody>
        </p:sp>
        <p:sp>
          <p:nvSpPr>
            <p:cNvPr id="109" name="Shape 109"/>
            <p:cNvSpPr txBox="1"/>
            <p:nvPr/>
          </p:nvSpPr>
          <p:spPr>
            <a:xfrm>
              <a:off x="1124594" y="4521282"/>
              <a:ext cx="1093367" cy="5847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b="1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OpenCV</a:t>
              </a:r>
            </a:p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b="1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Contrib</a:t>
              </a:r>
            </a:p>
          </p:txBody>
        </p:sp>
        <p:sp>
          <p:nvSpPr>
            <p:cNvPr id="110" name="Shape 110"/>
            <p:cNvSpPr/>
            <p:nvPr/>
          </p:nvSpPr>
          <p:spPr>
            <a:xfrm>
              <a:off x="2383533" y="3841939"/>
              <a:ext cx="2452516" cy="650558"/>
            </a:xfrm>
            <a:prstGeom prst="rect">
              <a:avLst/>
            </a:prstGeom>
            <a:solidFill>
              <a:srgbClr val="953734"/>
            </a:solidFill>
            <a:ln cap="flat" cmpd="sng" w="254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baseline="0" i="0" lang="en-US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Bindings: Python, Java</a:t>
              </a:r>
            </a:p>
          </p:txBody>
        </p:sp>
        <p:sp>
          <p:nvSpPr>
            <p:cNvPr id="111" name="Shape 111"/>
            <p:cNvSpPr/>
            <p:nvPr/>
          </p:nvSpPr>
          <p:spPr>
            <a:xfrm>
              <a:off x="4836048" y="3841939"/>
              <a:ext cx="2598492" cy="650558"/>
            </a:xfrm>
            <a:prstGeom prst="rect">
              <a:avLst/>
            </a:prstGeom>
            <a:solidFill>
              <a:schemeClr val="accent2"/>
            </a:solidFill>
            <a:ln cap="flat" cmpd="sng" w="25400">
              <a:solidFill>
                <a:srgbClr val="8C3A3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baseline="0" i="0" lang="en-US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Samples, Apps, Solutions</a:t>
              </a:r>
            </a:p>
          </p:txBody>
        </p:sp>
      </p:grpSp>
      <p:grpSp>
        <p:nvGrpSpPr>
          <p:cNvPr id="112" name="Shape 112"/>
          <p:cNvGrpSpPr/>
          <p:nvPr/>
        </p:nvGrpSpPr>
        <p:grpSpPr>
          <a:xfrm>
            <a:off x="3456790" y="2070114"/>
            <a:ext cx="5078781" cy="914758"/>
            <a:chOff x="3498810" y="2263551"/>
            <a:chExt cx="5078781" cy="914758"/>
          </a:xfrm>
        </p:grpSpPr>
        <p:pic>
          <p:nvPicPr>
            <p:cNvPr id="113" name="Shape 1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498810" y="2263551"/>
              <a:ext cx="904022" cy="914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4" name="Shape 1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582132" y="2334650"/>
              <a:ext cx="706279" cy="8369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Shape 1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522923" y="2326285"/>
              <a:ext cx="674060" cy="8140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" name="Shape 116"/>
            <p:cNvPicPr preferRelativeResize="0"/>
            <p:nvPr/>
          </p:nvPicPr>
          <p:blipFill rotWithShape="1">
            <a:blip r:embed="rId6">
              <a:alphaModFix/>
            </a:blip>
            <a:srcRect b="0" l="-1" r="-190" t="0"/>
            <a:stretch/>
          </p:blipFill>
          <p:spPr>
            <a:xfrm>
              <a:off x="6331364" y="2326285"/>
              <a:ext cx="1092958" cy="824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Shape 117"/>
            <p:cNvPicPr preferRelativeResize="0"/>
            <p:nvPr/>
          </p:nvPicPr>
          <p:blipFill rotWithShape="1">
            <a:blip r:embed="rId7">
              <a:alphaModFix/>
            </a:blip>
            <a:srcRect b="32512" l="9266" r="41313" t="18396"/>
            <a:stretch/>
          </p:blipFill>
          <p:spPr>
            <a:xfrm>
              <a:off x="7484621" y="2442482"/>
              <a:ext cx="1092971" cy="63187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Shape 118"/>
          <p:cNvSpPr txBox="1"/>
          <p:nvPr/>
        </p:nvSpPr>
        <p:spPr>
          <a:xfrm>
            <a:off x="2906416" y="6046155"/>
            <a:ext cx="5201424" cy="7686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Find more at </a:t>
            </a:r>
            <a:r>
              <a:rPr b="0" baseline="0" i="0" lang="en-US" sz="1800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8"/>
              </a:rPr>
              <a:t>http://opencv.org</a:t>
            </a: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(user)</a:t>
            </a:r>
          </a:p>
          <a:p>
            <a:pPr indent="-342900" lvl="0" marL="3429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 </a:t>
            </a:r>
            <a:r>
              <a:rPr b="0" baseline="0" i="0" lang="en-US" sz="1800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9"/>
              </a:rPr>
              <a:t>http://code.opencv.org</a:t>
            </a: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(developer)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/>
          <p:nvPr>
            <p:ph type="title"/>
          </p:nvPr>
        </p:nvSpPr>
        <p:spPr>
          <a:xfrm>
            <a:off x="685800" y="-93255"/>
            <a:ext cx="7772400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Learning OpenCV 3.0</a:t>
            </a:r>
          </a:p>
        </p:txBody>
      </p:sp>
      <p:sp>
        <p:nvSpPr>
          <p:cNvPr id="382" name="Shape 382"/>
          <p:cNvSpPr txBox="1"/>
          <p:nvPr>
            <p:ph idx="1" type="body"/>
          </p:nvPr>
        </p:nvSpPr>
        <p:spPr>
          <a:xfrm>
            <a:off x="677450" y="985900"/>
            <a:ext cx="7772400" cy="56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-308610" lvl="0" marL="3086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Out </a:t>
            </a: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 </a:t>
            </a:r>
            <a:r>
              <a:rPr b="0" baseline="0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late summer!</a:t>
            </a: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Also, check the other books and online tutorials at http://opencv.org</a:t>
            </a:r>
          </a:p>
        </p:txBody>
      </p:sp>
      <p:pic>
        <p:nvPicPr>
          <p:cNvPr id="383" name="Shape 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375" y="1521150"/>
            <a:ext cx="3237225" cy="418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Shape 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11874"/>
            <a:ext cx="9143999" cy="707057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Shape 389"/>
          <p:cNvSpPr txBox="1"/>
          <p:nvPr>
            <p:ph idx="12" type="sldNum"/>
          </p:nvPr>
        </p:nvSpPr>
        <p:spPr>
          <a:xfrm>
            <a:off x="6552248" y="6247925"/>
            <a:ext cx="1907400" cy="458699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baseline="0" i="0" lang="en-US" sz="1300" u="none" cap="none" strike="noStrike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  <p:sp>
        <p:nvSpPr>
          <p:cNvPr id="390" name="Shape 390"/>
          <p:cNvSpPr txBox="1"/>
          <p:nvPr/>
        </p:nvSpPr>
        <p:spPr>
          <a:xfrm>
            <a:off x="5838825" y="6488112"/>
            <a:ext cx="20957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r>
              <a:rPr b="0" baseline="0" i="1" lang="en-US" sz="1800" u="none" cap="none" strike="noStrike">
                <a:solidFill>
                  <a:srgbClr val="BCEE52"/>
                </a:solidFill>
                <a:latin typeface="Calibri"/>
                <a:ea typeface="Calibri"/>
                <a:cs typeface="Calibri"/>
                <a:sym typeface="Calibri"/>
              </a:rPr>
              <a:t>Photo: Gary Bradski</a:t>
            </a:r>
          </a:p>
        </p:txBody>
      </p:sp>
      <p:pic>
        <p:nvPicPr>
          <p:cNvPr id="391" name="Shape 391"/>
          <p:cNvPicPr preferRelativeResize="0"/>
          <p:nvPr/>
        </p:nvPicPr>
        <p:blipFill rotWithShape="1">
          <a:blip r:embed="rId4">
            <a:alphaModFix amt="36000"/>
          </a:blip>
          <a:srcRect b="0" l="0" r="0" t="0"/>
          <a:stretch/>
        </p:blipFill>
        <p:spPr>
          <a:xfrm>
            <a:off x="5715132" y="1161451"/>
            <a:ext cx="2982900" cy="367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Shape 392"/>
          <p:cNvSpPr txBox="1"/>
          <p:nvPr/>
        </p:nvSpPr>
        <p:spPr>
          <a:xfrm>
            <a:off x="1738080" y="1758619"/>
            <a:ext cx="5933400" cy="1200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7200" u="none" cap="none" strike="noStrike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Questions?</a:t>
            </a:r>
          </a:p>
        </p:txBody>
      </p:sp>
      <p:pic>
        <p:nvPicPr>
          <p:cNvPr id="393" name="Shape 39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10755" y="4044194"/>
            <a:ext cx="3849600" cy="2165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Shape 394"/>
          <p:cNvSpPr/>
          <p:nvPr/>
        </p:nvSpPr>
        <p:spPr>
          <a:xfrm>
            <a:off x="5442273" y="6218989"/>
            <a:ext cx="3275399" cy="338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600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http://youtu.be/LE7aiONMjK4</a:t>
            </a:r>
            <a:r>
              <a:rPr b="0" baseline="0" i="0" lang="en-US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95" name="Shape 395"/>
          <p:cNvSpPr txBox="1"/>
          <p:nvPr/>
        </p:nvSpPr>
        <p:spPr>
          <a:xfrm>
            <a:off x="-818833" y="-1203230"/>
            <a:ext cx="1847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96" name="Shape 39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cap="flat" cmpd="sng" w="76300">
            <a:solidFill>
              <a:srgbClr val="0000FF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0000"/>
              </a:buClr>
              <a:buFont typeface="Calibri"/>
              <a:buNone/>
            </a:pPr>
            <a:r>
              <a:t/>
            </a:r>
            <a:endParaRPr b="0" baseline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hape 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0490" y="4914957"/>
            <a:ext cx="2033509" cy="1057698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 txBox="1"/>
          <p:nvPr>
            <p:ph type="title"/>
          </p:nvPr>
        </p:nvSpPr>
        <p:spPr>
          <a:xfrm>
            <a:off x="685800" y="-126659"/>
            <a:ext cx="7772400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Recent Stats</a:t>
            </a:r>
          </a:p>
        </p:txBody>
      </p:sp>
      <p:pic>
        <p:nvPicPr>
          <p:cNvPr id="125" name="Shape 125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5411" l="0" r="0" t="5412"/>
          <a:stretch/>
        </p:blipFill>
        <p:spPr>
          <a:xfrm>
            <a:off x="0" y="4645808"/>
            <a:ext cx="4176972" cy="2212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77726" y="4841205"/>
            <a:ext cx="2740588" cy="188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2290867"/>
            <a:ext cx="5751530" cy="17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0" y="727447"/>
            <a:ext cx="5715131" cy="151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 txBox="1"/>
          <p:nvPr/>
        </p:nvSpPr>
        <p:spPr>
          <a:xfrm>
            <a:off x="411420" y="3300528"/>
            <a:ext cx="3530270" cy="369332"/>
          </a:xfrm>
          <a:prstGeom prst="rect">
            <a:avLst/>
          </a:prstGeom>
          <a:gradFill>
            <a:gsLst>
              <a:gs pos="0">
                <a:srgbClr val="5D437D"/>
              </a:gs>
              <a:gs pos="80000">
                <a:srgbClr val="7B58A6"/>
              </a:gs>
              <a:gs pos="100000">
                <a:srgbClr val="7C56A8"/>
              </a:gs>
            </a:gsLst>
            <a:lin ang="16200000" scaled="0"/>
          </a:gradFill>
          <a:ln cap="flat" cmpd="sng" w="9525">
            <a:solidFill>
              <a:srgbClr val="7C60A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rgbClr val="D8D8D8"/>
                </a:solidFill>
                <a:latin typeface="Verdana"/>
                <a:ea typeface="Verdana"/>
                <a:cs typeface="Verdana"/>
                <a:sym typeface="Verdana"/>
              </a:rPr>
              <a:t>~200K downloads/month</a:t>
            </a:r>
          </a:p>
        </p:txBody>
      </p:sp>
      <p:sp>
        <p:nvSpPr>
          <p:cNvPr id="130" name="Shape 130"/>
          <p:cNvSpPr txBox="1"/>
          <p:nvPr/>
        </p:nvSpPr>
        <p:spPr>
          <a:xfrm>
            <a:off x="411420" y="937841"/>
            <a:ext cx="2489947" cy="369332"/>
          </a:xfrm>
          <a:prstGeom prst="rect">
            <a:avLst/>
          </a:prstGeom>
          <a:gradFill>
            <a:gsLst>
              <a:gs pos="0">
                <a:srgbClr val="5D437D"/>
              </a:gs>
              <a:gs pos="80000">
                <a:srgbClr val="7B58A6"/>
              </a:gs>
              <a:gs pos="100000">
                <a:srgbClr val="7C56A8"/>
              </a:gs>
            </a:gsLst>
            <a:lin ang="16200000" scaled="0"/>
          </a:gradFill>
          <a:ln cap="flat" cmpd="sng" w="9525">
            <a:solidFill>
              <a:srgbClr val="7C60A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rgbClr val="D8D8D8"/>
                </a:solidFill>
                <a:latin typeface="Verdana"/>
                <a:ea typeface="Verdana"/>
                <a:cs typeface="Verdana"/>
                <a:sym typeface="Verdana"/>
              </a:rPr>
              <a:t>&gt; 10M downloads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411420" y="4739716"/>
            <a:ext cx="1657236" cy="369332"/>
          </a:xfrm>
          <a:prstGeom prst="rect">
            <a:avLst/>
          </a:prstGeom>
          <a:gradFill>
            <a:gsLst>
              <a:gs pos="0">
                <a:srgbClr val="5D437D"/>
              </a:gs>
              <a:gs pos="80000">
                <a:srgbClr val="7B58A6"/>
              </a:gs>
              <a:gs pos="100000">
                <a:srgbClr val="7C56A8"/>
              </a:gs>
            </a:gsLst>
            <a:lin ang="16200000" scaled="0"/>
          </a:gradFill>
          <a:ln cap="flat" cmpd="sng" w="9525">
            <a:solidFill>
              <a:srgbClr val="7C60A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rgbClr val="D8D8D8"/>
                </a:solidFill>
                <a:latin typeface="Verdana"/>
                <a:ea typeface="Verdana"/>
                <a:cs typeface="Verdana"/>
                <a:sym typeface="Verdana"/>
              </a:rPr>
              <a:t>World wide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7131203" y="4532825"/>
            <a:ext cx="1826141" cy="369332"/>
          </a:xfrm>
          <a:prstGeom prst="rect">
            <a:avLst/>
          </a:prstGeom>
          <a:gradFill>
            <a:gsLst>
              <a:gs pos="0">
                <a:srgbClr val="5D437D"/>
              </a:gs>
              <a:gs pos="80000">
                <a:srgbClr val="7B58A6"/>
              </a:gs>
              <a:gs pos="100000">
                <a:srgbClr val="7C56A8"/>
              </a:gs>
            </a:gsLst>
            <a:lin ang="16200000" scaled="0"/>
          </a:gradFill>
          <a:ln cap="flat" cmpd="sng" w="9525">
            <a:solidFill>
              <a:srgbClr val="7C60A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rgbClr val="D8D8D8"/>
                </a:solidFill>
                <a:latin typeface="Verdana"/>
                <a:ea typeface="Verdana"/>
                <a:cs typeface="Verdana"/>
                <a:sym typeface="Verdana"/>
              </a:rPr>
              <a:t>Rated highly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6091126" y="944200"/>
            <a:ext cx="2740589" cy="1754327"/>
          </a:xfrm>
          <a:prstGeom prst="rect">
            <a:avLst/>
          </a:prstGeom>
          <a:gradFill>
            <a:gsLst>
              <a:gs pos="0">
                <a:srgbClr val="29869F"/>
              </a:gs>
              <a:gs pos="80000">
                <a:srgbClr val="37B1D1"/>
              </a:gs>
              <a:gs pos="100000">
                <a:srgbClr val="33B4D6"/>
              </a:gs>
            </a:gsLst>
            <a:lin ang="16200000" scaled="0"/>
          </a:gradFill>
          <a:ln cap="flat" cmpd="sng" w="9525">
            <a:solidFill>
              <a:srgbClr val="45AAC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NOTE: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This is only for source forge. Many more downloads come from Git and many more come on Unix distros.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669089" y="0"/>
            <a:ext cx="7772400" cy="1144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OpenCV History</a:t>
            </a:r>
          </a:p>
        </p:txBody>
      </p:sp>
      <p:grpSp>
        <p:nvGrpSpPr>
          <p:cNvPr id="139" name="Shape 139"/>
          <p:cNvGrpSpPr/>
          <p:nvPr/>
        </p:nvGrpSpPr>
        <p:grpSpPr>
          <a:xfrm>
            <a:off x="344244" y="3281085"/>
            <a:ext cx="8498540" cy="658021"/>
            <a:chOff x="344244" y="3281085"/>
            <a:chExt cx="8498540" cy="658021"/>
          </a:xfrm>
        </p:grpSpPr>
        <p:cxnSp>
          <p:nvCxnSpPr>
            <p:cNvPr id="140" name="Shape 140"/>
            <p:cNvCxnSpPr/>
            <p:nvPr/>
          </p:nvCxnSpPr>
          <p:spPr>
            <a:xfrm>
              <a:off x="398033" y="3593053"/>
              <a:ext cx="8444752" cy="0"/>
            </a:xfrm>
            <a:prstGeom prst="straightConnector1">
              <a:avLst/>
            </a:prstGeom>
            <a:noFill/>
            <a:ln cap="flat" cmpd="sng" w="57150">
              <a:solidFill>
                <a:srgbClr val="4A7DBB"/>
              </a:solidFill>
              <a:prstDash val="solid"/>
              <a:round/>
              <a:headEnd len="med" w="med" type="none"/>
              <a:tailEnd len="lg" w="lg" type="stealth"/>
            </a:ln>
          </p:spPr>
        </p:cxnSp>
        <p:grpSp>
          <p:nvGrpSpPr>
            <p:cNvPr id="141" name="Shape 141"/>
            <p:cNvGrpSpPr/>
            <p:nvPr/>
          </p:nvGrpSpPr>
          <p:grpSpPr>
            <a:xfrm>
              <a:off x="537881" y="3334869"/>
              <a:ext cx="7896113" cy="505609"/>
              <a:chOff x="559397" y="2011678"/>
              <a:chExt cx="7053440" cy="505609"/>
            </a:xfrm>
          </p:grpSpPr>
          <p:sp>
            <p:nvSpPr>
              <p:cNvPr id="142" name="Shape 142"/>
              <p:cNvSpPr/>
              <p:nvPr/>
            </p:nvSpPr>
            <p:spPr>
              <a:xfrm>
                <a:off x="559397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43" name="Shape 143"/>
              <p:cNvSpPr/>
              <p:nvPr/>
            </p:nvSpPr>
            <p:spPr>
              <a:xfrm>
                <a:off x="1001657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44" name="Shape 144"/>
              <p:cNvSpPr/>
              <p:nvPr/>
            </p:nvSpPr>
            <p:spPr>
              <a:xfrm>
                <a:off x="1443916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45" name="Shape 145"/>
              <p:cNvSpPr/>
              <p:nvPr/>
            </p:nvSpPr>
            <p:spPr>
              <a:xfrm>
                <a:off x="1886176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46" name="Shape 146"/>
              <p:cNvSpPr/>
              <p:nvPr/>
            </p:nvSpPr>
            <p:spPr>
              <a:xfrm>
                <a:off x="2328436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47" name="Shape 147"/>
              <p:cNvSpPr/>
              <p:nvPr/>
            </p:nvSpPr>
            <p:spPr>
              <a:xfrm>
                <a:off x="2759939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48" name="Shape 148"/>
              <p:cNvSpPr/>
              <p:nvPr/>
            </p:nvSpPr>
            <p:spPr>
              <a:xfrm>
                <a:off x="3202199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49" name="Shape 149"/>
              <p:cNvSpPr/>
              <p:nvPr/>
            </p:nvSpPr>
            <p:spPr>
              <a:xfrm>
                <a:off x="3644458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50" name="Shape 150"/>
              <p:cNvSpPr/>
              <p:nvPr/>
            </p:nvSpPr>
            <p:spPr>
              <a:xfrm>
                <a:off x="4086719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51" name="Shape 151"/>
              <p:cNvSpPr/>
              <p:nvPr/>
            </p:nvSpPr>
            <p:spPr>
              <a:xfrm>
                <a:off x="4528978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52" name="Shape 152"/>
              <p:cNvSpPr/>
              <p:nvPr/>
            </p:nvSpPr>
            <p:spPr>
              <a:xfrm>
                <a:off x="4971239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53" name="Shape 153"/>
              <p:cNvSpPr/>
              <p:nvPr/>
            </p:nvSpPr>
            <p:spPr>
              <a:xfrm>
                <a:off x="5413498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54" name="Shape 154"/>
              <p:cNvSpPr/>
              <p:nvPr/>
            </p:nvSpPr>
            <p:spPr>
              <a:xfrm>
                <a:off x="5855758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55" name="Shape 155"/>
              <p:cNvSpPr/>
              <p:nvPr/>
            </p:nvSpPr>
            <p:spPr>
              <a:xfrm>
                <a:off x="6298019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56" name="Shape 156"/>
              <p:cNvSpPr/>
              <p:nvPr/>
            </p:nvSpPr>
            <p:spPr>
              <a:xfrm>
                <a:off x="6729521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>
                <a:off x="7171774" y="2011678"/>
                <a:ext cx="441062" cy="505609"/>
              </a:xfrm>
              <a:prstGeom prst="rect">
                <a:avLst/>
              </a:prstGeom>
              <a:noFill/>
              <a:ln cap="flat" cmpd="sng" w="25400">
                <a:solidFill>
                  <a:srgbClr val="395E8A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</p:grpSp>
        <p:sp>
          <p:nvSpPr>
            <p:cNvPr id="158" name="Shape 158"/>
            <p:cNvSpPr/>
            <p:nvPr/>
          </p:nvSpPr>
          <p:spPr>
            <a:xfrm>
              <a:off x="344244" y="3281085"/>
              <a:ext cx="8347934" cy="118333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59" name="Shape 159"/>
            <p:cNvSpPr/>
            <p:nvPr/>
          </p:nvSpPr>
          <p:spPr>
            <a:xfrm>
              <a:off x="344244" y="3820773"/>
              <a:ext cx="8347934" cy="118333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160" name="Shape 160"/>
          <p:cNvSpPr txBox="1"/>
          <p:nvPr/>
        </p:nvSpPr>
        <p:spPr>
          <a:xfrm rot="3118200">
            <a:off x="376521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1999</a:t>
            </a:r>
          </a:p>
        </p:txBody>
      </p:sp>
      <p:sp>
        <p:nvSpPr>
          <p:cNvPr id="161" name="Shape 161"/>
          <p:cNvSpPr txBox="1"/>
          <p:nvPr/>
        </p:nvSpPr>
        <p:spPr>
          <a:xfrm rot="3118200">
            <a:off x="8285185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2015</a:t>
            </a:r>
          </a:p>
        </p:txBody>
      </p:sp>
      <p:sp>
        <p:nvSpPr>
          <p:cNvPr id="162" name="Shape 162"/>
          <p:cNvSpPr txBox="1"/>
          <p:nvPr/>
        </p:nvSpPr>
        <p:spPr>
          <a:xfrm rot="3118200">
            <a:off x="870812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2000</a:t>
            </a:r>
          </a:p>
        </p:txBody>
      </p:sp>
      <p:sp>
        <p:nvSpPr>
          <p:cNvPr id="163" name="Shape 163"/>
          <p:cNvSpPr txBox="1"/>
          <p:nvPr/>
        </p:nvSpPr>
        <p:spPr>
          <a:xfrm rot="3118200">
            <a:off x="1365105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2001</a:t>
            </a:r>
          </a:p>
        </p:txBody>
      </p:sp>
      <p:sp>
        <p:nvSpPr>
          <p:cNvPr id="164" name="Shape 164"/>
          <p:cNvSpPr txBox="1"/>
          <p:nvPr/>
        </p:nvSpPr>
        <p:spPr>
          <a:xfrm rot="3118200">
            <a:off x="1859396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2002</a:t>
            </a:r>
          </a:p>
        </p:txBody>
      </p:sp>
      <p:sp>
        <p:nvSpPr>
          <p:cNvPr id="165" name="Shape 165"/>
          <p:cNvSpPr txBox="1"/>
          <p:nvPr/>
        </p:nvSpPr>
        <p:spPr>
          <a:xfrm rot="3118200">
            <a:off x="2353688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2003</a:t>
            </a:r>
          </a:p>
        </p:txBody>
      </p:sp>
      <p:sp>
        <p:nvSpPr>
          <p:cNvPr id="166" name="Shape 166"/>
          <p:cNvSpPr txBox="1"/>
          <p:nvPr/>
        </p:nvSpPr>
        <p:spPr>
          <a:xfrm rot="3118200">
            <a:off x="2847980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2004</a:t>
            </a:r>
          </a:p>
        </p:txBody>
      </p:sp>
      <p:sp>
        <p:nvSpPr>
          <p:cNvPr id="167" name="Shape 167"/>
          <p:cNvSpPr txBox="1"/>
          <p:nvPr/>
        </p:nvSpPr>
        <p:spPr>
          <a:xfrm rot="3118200">
            <a:off x="3342271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2005</a:t>
            </a:r>
          </a:p>
        </p:txBody>
      </p:sp>
      <p:sp>
        <p:nvSpPr>
          <p:cNvPr id="168" name="Shape 168"/>
          <p:cNvSpPr txBox="1"/>
          <p:nvPr/>
        </p:nvSpPr>
        <p:spPr>
          <a:xfrm rot="3118200">
            <a:off x="3836564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2006</a:t>
            </a:r>
          </a:p>
        </p:txBody>
      </p:sp>
      <p:sp>
        <p:nvSpPr>
          <p:cNvPr id="169" name="Shape 169"/>
          <p:cNvSpPr txBox="1"/>
          <p:nvPr/>
        </p:nvSpPr>
        <p:spPr>
          <a:xfrm rot="3118200">
            <a:off x="4330855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2007</a:t>
            </a:r>
          </a:p>
        </p:txBody>
      </p:sp>
      <p:sp>
        <p:nvSpPr>
          <p:cNvPr id="170" name="Shape 170"/>
          <p:cNvSpPr txBox="1"/>
          <p:nvPr/>
        </p:nvSpPr>
        <p:spPr>
          <a:xfrm rot="3118200">
            <a:off x="4825148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2008</a:t>
            </a:r>
          </a:p>
        </p:txBody>
      </p:sp>
      <p:sp>
        <p:nvSpPr>
          <p:cNvPr id="171" name="Shape 171"/>
          <p:cNvSpPr txBox="1"/>
          <p:nvPr/>
        </p:nvSpPr>
        <p:spPr>
          <a:xfrm rot="3118200">
            <a:off x="5319439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2009</a:t>
            </a:r>
          </a:p>
        </p:txBody>
      </p:sp>
      <p:sp>
        <p:nvSpPr>
          <p:cNvPr id="172" name="Shape 172"/>
          <p:cNvSpPr txBox="1"/>
          <p:nvPr/>
        </p:nvSpPr>
        <p:spPr>
          <a:xfrm rot="3118200">
            <a:off x="5813731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2010</a:t>
            </a:r>
          </a:p>
        </p:txBody>
      </p:sp>
      <p:sp>
        <p:nvSpPr>
          <p:cNvPr id="173" name="Shape 173"/>
          <p:cNvSpPr txBox="1"/>
          <p:nvPr/>
        </p:nvSpPr>
        <p:spPr>
          <a:xfrm rot="3118200">
            <a:off x="6308024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2011</a:t>
            </a:r>
          </a:p>
        </p:txBody>
      </p:sp>
      <p:sp>
        <p:nvSpPr>
          <p:cNvPr id="174" name="Shape 174"/>
          <p:cNvSpPr txBox="1"/>
          <p:nvPr/>
        </p:nvSpPr>
        <p:spPr>
          <a:xfrm rot="3118200">
            <a:off x="6802314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2012</a:t>
            </a:r>
          </a:p>
        </p:txBody>
      </p:sp>
      <p:sp>
        <p:nvSpPr>
          <p:cNvPr id="175" name="Shape 175"/>
          <p:cNvSpPr txBox="1"/>
          <p:nvPr/>
        </p:nvSpPr>
        <p:spPr>
          <a:xfrm rot="3118200">
            <a:off x="7296606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2013</a:t>
            </a:r>
          </a:p>
        </p:txBody>
      </p:sp>
      <p:sp>
        <p:nvSpPr>
          <p:cNvPr id="176" name="Shape 176"/>
          <p:cNvSpPr txBox="1"/>
          <p:nvPr/>
        </p:nvSpPr>
        <p:spPr>
          <a:xfrm rot="3118200">
            <a:off x="7790899" y="3840475"/>
            <a:ext cx="652742" cy="3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2014</a:t>
            </a:r>
          </a:p>
        </p:txBody>
      </p:sp>
      <p:sp>
        <p:nvSpPr>
          <p:cNvPr id="177" name="Shape 177"/>
          <p:cNvSpPr txBox="1"/>
          <p:nvPr/>
        </p:nvSpPr>
        <p:spPr>
          <a:xfrm>
            <a:off x="215145" y="3068613"/>
            <a:ext cx="17390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OpenCV Started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399826" y="2380109"/>
            <a:ext cx="4291200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Alpha Release at CVPR 2000. Windows only.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1173000" y="2723469"/>
            <a:ext cx="222285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Beta 1. Linux support </a:t>
            </a:r>
          </a:p>
        </p:txBody>
      </p:sp>
      <p:sp>
        <p:nvSpPr>
          <p:cNvPr id="180" name="Shape 180"/>
          <p:cNvSpPr txBox="1"/>
          <p:nvPr/>
        </p:nvSpPr>
        <p:spPr>
          <a:xfrm>
            <a:off x="4230407" y="3116698"/>
            <a:ext cx="13025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Release 1.0 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5184028" y="3116282"/>
            <a:ext cx="13025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Release 1.1 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5498044" y="1945923"/>
            <a:ext cx="1769400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Release 2.0. C++ </a:t>
            </a:r>
          </a:p>
        </p:txBody>
      </p:sp>
      <p:sp>
        <p:nvSpPr>
          <p:cNvPr id="183" name="Shape 183"/>
          <p:cNvSpPr txBox="1"/>
          <p:nvPr/>
        </p:nvSpPr>
        <p:spPr>
          <a:xfrm>
            <a:off x="5703678" y="2202247"/>
            <a:ext cx="3254400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Release 2.1. Full Python support 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7323899" y="2911750"/>
            <a:ext cx="14711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Release 2.4 LTS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6220666" y="2438515"/>
            <a:ext cx="29132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Release 2.2. Android Support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7857346" y="3017450"/>
            <a:ext cx="1508399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u="none" cap="none" strike="noStrike">
                <a:solidFill>
                  <a:srgbClr val="00B050"/>
                </a:solidFill>
                <a:latin typeface="Verdana"/>
                <a:ea typeface="Verdana"/>
                <a:cs typeface="Verdana"/>
                <a:sym typeface="Verdana"/>
              </a:rPr>
              <a:t>Release 3.0 Refactored</a:t>
            </a:r>
          </a:p>
        </p:txBody>
      </p:sp>
      <p:sp>
        <p:nvSpPr>
          <p:cNvPr id="187" name="Shape 187"/>
          <p:cNvSpPr txBox="1"/>
          <p:nvPr/>
        </p:nvSpPr>
        <p:spPr>
          <a:xfrm>
            <a:off x="4787148" y="1968649"/>
            <a:ext cx="131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Willow Support</a:t>
            </a:r>
          </a:p>
        </p:txBody>
      </p:sp>
      <p:sp>
        <p:nvSpPr>
          <p:cNvPr id="188" name="Shape 188"/>
          <p:cNvSpPr txBox="1"/>
          <p:nvPr/>
        </p:nvSpPr>
        <p:spPr>
          <a:xfrm>
            <a:off x="6370300" y="883925"/>
            <a:ext cx="1390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OpenCV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Foundation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154193" y="1595716"/>
            <a:ext cx="113646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Intel Support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6247753" y="5466808"/>
            <a:ext cx="196239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Google Summer of Code</a:t>
            </a:r>
          </a:p>
        </p:txBody>
      </p:sp>
      <p:sp>
        <p:nvSpPr>
          <p:cNvPr id="191" name="Shape 191"/>
          <p:cNvSpPr txBox="1"/>
          <p:nvPr/>
        </p:nvSpPr>
        <p:spPr>
          <a:xfrm>
            <a:off x="5533012" y="1369807"/>
            <a:ext cx="12698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Nvidia Support</a:t>
            </a:r>
          </a:p>
        </p:txBody>
      </p:sp>
      <p:cxnSp>
        <p:nvCxnSpPr>
          <p:cNvPr id="192" name="Shape 192"/>
          <p:cNvCxnSpPr/>
          <p:nvPr/>
        </p:nvCxnSpPr>
        <p:spPr>
          <a:xfrm>
            <a:off x="494852" y="1861073"/>
            <a:ext cx="0" cy="1118794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193" name="Shape 193"/>
          <p:cNvCxnSpPr>
            <a:stCxn id="187" idx="2"/>
          </p:cNvCxnSpPr>
          <p:nvPr/>
        </p:nvCxnSpPr>
        <p:spPr>
          <a:xfrm>
            <a:off x="5445048" y="2276449"/>
            <a:ext cx="21600" cy="9204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194" name="Shape 194"/>
          <p:cNvCxnSpPr/>
          <p:nvPr/>
        </p:nvCxnSpPr>
        <p:spPr>
          <a:xfrm>
            <a:off x="6156960" y="1658471"/>
            <a:ext cx="0" cy="1160032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195" name="Shape 195"/>
          <p:cNvCxnSpPr/>
          <p:nvPr/>
        </p:nvCxnSpPr>
        <p:spPr>
          <a:xfrm rot="10800000">
            <a:off x="7234509" y="4313817"/>
            <a:ext cx="0" cy="1204855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  <p:sp>
        <p:nvSpPr>
          <p:cNvPr id="196" name="Shape 196"/>
          <p:cNvSpPr txBox="1"/>
          <p:nvPr/>
        </p:nvSpPr>
        <p:spPr>
          <a:xfrm>
            <a:off x="6868747" y="414168"/>
            <a:ext cx="1390124" cy="523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Renewed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Intel Support</a:t>
            </a:r>
          </a:p>
        </p:txBody>
      </p:sp>
      <p:cxnSp>
        <p:nvCxnSpPr>
          <p:cNvPr id="197" name="Shape 197"/>
          <p:cNvCxnSpPr/>
          <p:nvPr/>
        </p:nvCxnSpPr>
        <p:spPr>
          <a:xfrm>
            <a:off x="7386909" y="905434"/>
            <a:ext cx="0" cy="1246093"/>
          </a:xfrm>
          <a:prstGeom prst="straightConnector1">
            <a:avLst/>
          </a:prstGeom>
          <a:noFill/>
          <a:ln cap="flat" cmpd="sng" w="19050">
            <a:solidFill>
              <a:srgbClr val="3366FF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198" name="Shape 198"/>
          <p:cNvCxnSpPr/>
          <p:nvPr/>
        </p:nvCxnSpPr>
        <p:spPr>
          <a:xfrm rot="10800000">
            <a:off x="6752207" y="4313817"/>
            <a:ext cx="0" cy="1204855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199" name="Shape 199"/>
          <p:cNvCxnSpPr/>
          <p:nvPr/>
        </p:nvCxnSpPr>
        <p:spPr>
          <a:xfrm rot="10800000">
            <a:off x="6269907" y="4313817"/>
            <a:ext cx="0" cy="1204855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200" name="Shape 200"/>
          <p:cNvCxnSpPr/>
          <p:nvPr/>
        </p:nvCxnSpPr>
        <p:spPr>
          <a:xfrm>
            <a:off x="7180728" y="1337533"/>
            <a:ext cx="0" cy="1160032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201" name="Shape 201"/>
          <p:cNvCxnSpPr/>
          <p:nvPr/>
        </p:nvCxnSpPr>
        <p:spPr>
          <a:xfrm rot="10800000">
            <a:off x="8732275" y="4313817"/>
            <a:ext cx="0" cy="1204855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202" name="Shape 202"/>
          <p:cNvCxnSpPr/>
          <p:nvPr/>
        </p:nvCxnSpPr>
        <p:spPr>
          <a:xfrm rot="10800000">
            <a:off x="8197386" y="4307458"/>
            <a:ext cx="0" cy="1204855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203" name="Shape 203"/>
          <p:cNvCxnSpPr/>
          <p:nvPr/>
        </p:nvCxnSpPr>
        <p:spPr>
          <a:xfrm rot="10800000">
            <a:off x="7715085" y="4307458"/>
            <a:ext cx="0" cy="1204855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  <p:sp>
        <p:nvSpPr>
          <p:cNvPr id="204" name="Shape 204"/>
          <p:cNvSpPr txBox="1"/>
          <p:nvPr/>
        </p:nvSpPr>
        <p:spPr>
          <a:xfrm>
            <a:off x="6443867" y="2704668"/>
            <a:ext cx="3507000" cy="3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Release 2.3. GPU Support. Modules</a:t>
            </a:r>
          </a:p>
        </p:txBody>
      </p:sp>
      <p:sp>
        <p:nvSpPr>
          <p:cNvPr id="205" name="Shape 205"/>
          <p:cNvSpPr txBox="1"/>
          <p:nvPr/>
        </p:nvSpPr>
        <p:spPr>
          <a:xfrm>
            <a:off x="7522475" y="132068"/>
            <a:ext cx="118815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Magic Leap</a:t>
            </a:r>
          </a:p>
        </p:txBody>
      </p:sp>
      <p:cxnSp>
        <p:nvCxnSpPr>
          <p:cNvPr id="206" name="Shape 206"/>
          <p:cNvCxnSpPr/>
          <p:nvPr/>
        </p:nvCxnSpPr>
        <p:spPr>
          <a:xfrm>
            <a:off x="8040636" y="447862"/>
            <a:ext cx="0" cy="1246093"/>
          </a:xfrm>
          <a:prstGeom prst="straightConnector1">
            <a:avLst/>
          </a:prstGeom>
          <a:noFill/>
          <a:ln cap="flat" cmpd="sng" w="19050">
            <a:solidFill>
              <a:srgbClr val="3366FF"/>
            </a:solidFill>
            <a:prstDash val="solid"/>
            <a:round/>
            <a:headEnd len="med" w="med" type="none"/>
            <a:tailEnd len="lg" w="lg" type="stealth"/>
          </a:ln>
        </p:spPr>
      </p:cxnSp>
      <p:sp>
        <p:nvSpPr>
          <p:cNvPr id="207" name="Shape 207"/>
          <p:cNvSpPr txBox="1"/>
          <p:nvPr/>
        </p:nvSpPr>
        <p:spPr>
          <a:xfrm>
            <a:off x="4310700" y="4470775"/>
            <a:ext cx="1739099" cy="74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>
                <a:solidFill>
                  <a:srgbClr val="0000FF"/>
                </a:solidFill>
                <a:latin typeface="Verdana"/>
                <a:ea typeface="Verdana"/>
                <a:cs typeface="Verdana"/>
                <a:sym typeface="Verdana"/>
              </a:rPr>
              <a:t>Development team has moved to Itseez</a:t>
            </a:r>
          </a:p>
        </p:txBody>
      </p:sp>
      <p:cxnSp>
        <p:nvCxnSpPr>
          <p:cNvPr id="208" name="Shape 208"/>
          <p:cNvCxnSpPr>
            <a:endCxn id="170" idx="2"/>
          </p:cNvCxnSpPr>
          <p:nvPr/>
        </p:nvCxnSpPr>
        <p:spPr>
          <a:xfrm flipH="1" rot="10800000">
            <a:off x="5003660" y="4138909"/>
            <a:ext cx="2400" cy="3171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lg" w="lg" type="stealth"/>
          </a:ln>
        </p:spPr>
      </p:cxn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482958" y="-16097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2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OpenCV Algorithm Modules Overview</a:t>
            </a:r>
          </a:p>
        </p:txBody>
      </p:sp>
      <p:sp>
        <p:nvSpPr>
          <p:cNvPr id="214" name="Shape 214"/>
          <p:cNvSpPr txBox="1"/>
          <p:nvPr>
            <p:ph idx="12" type="sldNum"/>
          </p:nvPr>
        </p:nvSpPr>
        <p:spPr>
          <a:xfrm>
            <a:off x="6552248" y="6247925"/>
            <a:ext cx="1907381" cy="4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-US" sz="1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78504" y="2752213"/>
            <a:ext cx="1523519" cy="613503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Image Processing</a:t>
            </a:r>
          </a:p>
        </p:txBody>
      </p:sp>
      <p:pic>
        <p:nvPicPr>
          <p:cNvPr id="216" name="Shape 2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8167" y="4029857"/>
            <a:ext cx="1016640" cy="1353742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/>
          <p:nvPr/>
        </p:nvSpPr>
        <p:spPr>
          <a:xfrm>
            <a:off x="5222803" y="5383600"/>
            <a:ext cx="1639024" cy="709994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rIns="82925" tIns="4145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Object recognition Machine learning</a:t>
            </a:r>
          </a:p>
        </p:txBody>
      </p:sp>
      <p:pic>
        <p:nvPicPr>
          <p:cNvPr id="218" name="Shape 2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1945" y="1408551"/>
            <a:ext cx="1016640" cy="1355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Shape 2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58458" y="1398470"/>
            <a:ext cx="1016640" cy="1353742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Shape 220"/>
          <p:cNvSpPr txBox="1"/>
          <p:nvPr/>
        </p:nvSpPr>
        <p:spPr>
          <a:xfrm>
            <a:off x="2189591" y="2752213"/>
            <a:ext cx="1523519" cy="613503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rIns="82925" tIns="4145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Transforms</a:t>
            </a:r>
          </a:p>
        </p:txBody>
      </p:sp>
      <p:pic>
        <p:nvPicPr>
          <p:cNvPr id="221" name="Shape 2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1945" y="4029857"/>
            <a:ext cx="1016640" cy="135518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Shape 222"/>
          <p:cNvSpPr txBox="1"/>
          <p:nvPr/>
        </p:nvSpPr>
        <p:spPr>
          <a:xfrm>
            <a:off x="678504" y="5383600"/>
            <a:ext cx="1523519" cy="613503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rIns="82925" tIns="4145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Calibration</a:t>
            </a:r>
          </a:p>
        </p:txBody>
      </p:sp>
      <p:pic>
        <p:nvPicPr>
          <p:cNvPr id="223" name="Shape 22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450685" y="4029857"/>
            <a:ext cx="1016640" cy="135662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Shape 224"/>
          <p:cNvSpPr txBox="1"/>
          <p:nvPr/>
        </p:nvSpPr>
        <p:spPr>
          <a:xfrm>
            <a:off x="2204361" y="5383600"/>
            <a:ext cx="1523519" cy="613503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rIns="82925" tIns="4145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Features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VSLAM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3773001" y="2752213"/>
            <a:ext cx="1523519" cy="613503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rIns="82925" tIns="4145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Fitting</a:t>
            </a:r>
          </a:p>
        </p:txBody>
      </p:sp>
      <p:pic>
        <p:nvPicPr>
          <p:cNvPr id="226" name="Shape 2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984971" y="1413587"/>
            <a:ext cx="1016640" cy="1353742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Shape 227"/>
          <p:cNvSpPr txBox="1"/>
          <p:nvPr/>
        </p:nvSpPr>
        <p:spPr>
          <a:xfrm>
            <a:off x="5239719" y="2752213"/>
            <a:ext cx="1523519" cy="613503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rIns="82925" tIns="4145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Optical Flow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Tracking</a:t>
            </a:r>
          </a:p>
        </p:txBody>
      </p:sp>
      <p:pic>
        <p:nvPicPr>
          <p:cNvPr id="228" name="Shape 22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511483" y="1421375"/>
            <a:ext cx="1018079" cy="13566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" name="Shape 229"/>
          <p:cNvGrpSpPr/>
          <p:nvPr/>
        </p:nvGrpSpPr>
        <p:grpSpPr>
          <a:xfrm>
            <a:off x="3727432" y="4029857"/>
            <a:ext cx="1523519" cy="1967246"/>
            <a:chOff x="3727432" y="3834417"/>
            <a:chExt cx="1523519" cy="1967246"/>
          </a:xfrm>
        </p:grpSpPr>
        <p:sp>
          <p:nvSpPr>
            <p:cNvPr id="230" name="Shape 230"/>
            <p:cNvSpPr txBox="1"/>
            <p:nvPr/>
          </p:nvSpPr>
          <p:spPr>
            <a:xfrm>
              <a:off x="3727432" y="5188160"/>
              <a:ext cx="1523519" cy="6135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1450" lIns="82925" rIns="82925" tIns="414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baseline="0" i="0" lang="en-US" sz="12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Depth, Pose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baseline="0" i="0" lang="en-US" sz="11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Normals, Planes, 3D Features</a:t>
              </a:r>
            </a:p>
          </p:txBody>
        </p:sp>
        <p:grpSp>
          <p:nvGrpSpPr>
            <p:cNvPr id="231" name="Shape 231"/>
            <p:cNvGrpSpPr/>
            <p:nvPr/>
          </p:nvGrpSpPr>
          <p:grpSpPr>
            <a:xfrm>
              <a:off x="3969426" y="3834417"/>
              <a:ext cx="1016640" cy="1355181"/>
              <a:chOff x="3969426" y="3834417"/>
              <a:chExt cx="1016640" cy="1355181"/>
            </a:xfrm>
          </p:grpSpPr>
          <p:pic>
            <p:nvPicPr>
              <p:cNvPr id="232" name="Shape 232"/>
              <p:cNvPicPr preferRelativeResize="0"/>
              <p:nvPr/>
            </p:nvPicPr>
            <p:blipFill rotWithShape="1">
              <a:blip r:embed="rId10">
                <a:alphaModFix/>
              </a:blip>
              <a:srcRect b="0" l="0" r="0" t="0"/>
              <a:stretch/>
            </p:blipFill>
            <p:spPr>
              <a:xfrm>
                <a:off x="3969426" y="3834417"/>
                <a:ext cx="1016640" cy="135518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3" name="Shape 233"/>
              <p:cNvPicPr preferRelativeResize="0"/>
              <p:nvPr/>
            </p:nvPicPr>
            <p:blipFill rotWithShape="1">
              <a:blip r:embed="rId11">
                <a:alphaModFix/>
              </a:blip>
              <a:srcRect b="0" l="0" r="0" t="0"/>
              <a:stretch/>
            </p:blipFill>
            <p:spPr>
              <a:xfrm>
                <a:off x="4365937" y="3837416"/>
                <a:ext cx="609699" cy="77680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34" name="Shape 234"/>
          <p:cNvSpPr txBox="1"/>
          <p:nvPr/>
        </p:nvSpPr>
        <p:spPr>
          <a:xfrm>
            <a:off x="6802753" y="5383600"/>
            <a:ext cx="1523519" cy="613503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rIns="82925" tIns="4145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Photography</a:t>
            </a:r>
          </a:p>
        </p:txBody>
      </p:sp>
      <p:sp>
        <p:nvSpPr>
          <p:cNvPr id="235" name="Shape 235"/>
          <p:cNvSpPr/>
          <p:nvPr/>
        </p:nvSpPr>
        <p:spPr>
          <a:xfrm>
            <a:off x="2611191" y="6160969"/>
            <a:ext cx="3973131" cy="540912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95E8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CORE: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1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Data structures, Matrix math, Exceptions etc</a:t>
            </a:r>
          </a:p>
        </p:txBody>
      </p:sp>
      <p:pic>
        <p:nvPicPr>
          <p:cNvPr id="236" name="Shape 23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7039438" y="1432212"/>
            <a:ext cx="1016640" cy="1355181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 txBox="1"/>
          <p:nvPr/>
        </p:nvSpPr>
        <p:spPr>
          <a:xfrm>
            <a:off x="6825809" y="2752213"/>
            <a:ext cx="1503359" cy="613503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rIns="82925" tIns="4145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Segmentation</a:t>
            </a:r>
          </a:p>
        </p:txBody>
      </p:sp>
      <p:pic>
        <p:nvPicPr>
          <p:cNvPr id="238" name="Shape 238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010467" y="4029857"/>
            <a:ext cx="1074580" cy="1354147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Shape 239"/>
          <p:cNvSpPr/>
          <p:nvPr/>
        </p:nvSpPr>
        <p:spPr>
          <a:xfrm>
            <a:off x="2611191" y="753906"/>
            <a:ext cx="3973131" cy="540912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95E8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HighGUI: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1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I/O, Interface</a:t>
            </a: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type="title"/>
          </p:nvPr>
        </p:nvSpPr>
        <p:spPr>
          <a:xfrm>
            <a:off x="457200" y="-20268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baseline="0" i="0" lang="en-US" sz="4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OpenCV 3.0 at glance</a:t>
            </a:r>
          </a:p>
        </p:txBody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211618" y="3040484"/>
            <a:ext cx="8456100" cy="3531299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-276860" lvl="0" marL="3086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Mostly compatible with OpenCV 2.x; OpenCV 1.x C API is deprecated and partially removed</a:t>
            </a:r>
          </a:p>
          <a:p>
            <a:pPr indent="-276860" lvl="0" marL="3086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lang="en-US" sz="2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Highlights:</a:t>
            </a:r>
          </a:p>
          <a:p>
            <a:pPr indent="25400" lvl="1" marL="400050" marR="0" rtl="0" algn="l"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–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even more modular and extendible</a:t>
            </a:r>
          </a:p>
          <a:p>
            <a:pPr indent="25400" lvl="1" marL="400050" marR="0" rtl="0" algn="l"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–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very stable API tailored for a long-term support</a:t>
            </a:r>
          </a:p>
          <a:p>
            <a:pPr indent="25400" lvl="1" marL="400050" marR="0" rtl="0" algn="l"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–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decent out-of-box performance: IPP, OpenCL(T-API) and NEON</a:t>
            </a:r>
          </a:p>
          <a:p>
            <a:pPr indent="25400" lvl="1" marL="400050" marR="0" rtl="0" algn="l"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–"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lot’s of new functionality!</a:t>
            </a:r>
          </a:p>
          <a:p>
            <a:pPr indent="-6350" lvl="1" marL="400050" marR="0" rtl="0" algn="l">
              <a:spcBef>
                <a:spcPts val="462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</a:pPr>
            <a:r>
              <a:t/>
            </a:r>
            <a:endParaRPr b="0" baseline="0" i="0" sz="20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246" name="Shape 246"/>
          <p:cNvGrpSpPr/>
          <p:nvPr/>
        </p:nvGrpSpPr>
        <p:grpSpPr>
          <a:xfrm>
            <a:off x="475491" y="1971510"/>
            <a:ext cx="8192229" cy="932064"/>
            <a:chOff x="475491" y="1511930"/>
            <a:chExt cx="8192229" cy="932064"/>
          </a:xfrm>
        </p:grpSpPr>
        <p:cxnSp>
          <p:nvCxnSpPr>
            <p:cNvPr id="247" name="Shape 247"/>
            <p:cNvCxnSpPr/>
            <p:nvPr/>
          </p:nvCxnSpPr>
          <p:spPr>
            <a:xfrm flipH="1" rot="10800000">
              <a:off x="479064" y="1982901"/>
              <a:ext cx="8188656" cy="22279"/>
            </a:xfrm>
            <a:prstGeom prst="straightConnector1">
              <a:avLst/>
            </a:prstGeom>
            <a:noFill/>
            <a:ln cap="flat" cmpd="sng" w="41275">
              <a:solidFill>
                <a:schemeClr val="dk1"/>
              </a:solidFill>
              <a:prstDash val="solid"/>
              <a:round/>
              <a:headEnd len="med" w="med" type="none"/>
              <a:tailEnd len="lg" w="lg" type="stealth"/>
            </a:ln>
          </p:spPr>
        </p:cxnSp>
        <p:cxnSp>
          <p:nvCxnSpPr>
            <p:cNvPr id="248" name="Shape 248"/>
            <p:cNvCxnSpPr/>
            <p:nvPr/>
          </p:nvCxnSpPr>
          <p:spPr>
            <a:xfrm>
              <a:off x="1024978" y="1860363"/>
              <a:ext cx="0" cy="278498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" name="Shape 249"/>
            <p:cNvSpPr txBox="1"/>
            <p:nvPr/>
          </p:nvSpPr>
          <p:spPr>
            <a:xfrm>
              <a:off x="579335" y="2105441"/>
              <a:ext cx="89760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Aug’14</a:t>
              </a:r>
            </a:p>
          </p:txBody>
        </p:sp>
        <p:cxnSp>
          <p:nvCxnSpPr>
            <p:cNvPr id="250" name="Shape 250"/>
            <p:cNvCxnSpPr/>
            <p:nvPr/>
          </p:nvCxnSpPr>
          <p:spPr>
            <a:xfrm>
              <a:off x="2291478" y="1845665"/>
              <a:ext cx="0" cy="278498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" name="Shape 251"/>
            <p:cNvSpPr txBox="1"/>
            <p:nvPr/>
          </p:nvSpPr>
          <p:spPr>
            <a:xfrm>
              <a:off x="1868121" y="2101883"/>
              <a:ext cx="90281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Nov’14</a:t>
              </a:r>
            </a:p>
          </p:txBody>
        </p:sp>
        <p:cxnSp>
          <p:nvCxnSpPr>
            <p:cNvPr id="252" name="Shape 252"/>
            <p:cNvCxnSpPr/>
            <p:nvPr/>
          </p:nvCxnSpPr>
          <p:spPr>
            <a:xfrm>
              <a:off x="3197473" y="1838083"/>
              <a:ext cx="0" cy="278498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" name="Shape 253"/>
            <p:cNvSpPr txBox="1"/>
            <p:nvPr/>
          </p:nvSpPr>
          <p:spPr>
            <a:xfrm>
              <a:off x="2829818" y="2105440"/>
              <a:ext cx="889986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6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Apr</a:t>
              </a: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’1</a:t>
              </a:r>
              <a:r>
                <a:rPr lang="en-US" sz="16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5</a:t>
              </a:r>
            </a:p>
          </p:txBody>
        </p:sp>
        <p:cxnSp>
          <p:nvCxnSpPr>
            <p:cNvPr id="254" name="Shape 254"/>
            <p:cNvCxnSpPr/>
            <p:nvPr/>
          </p:nvCxnSpPr>
          <p:spPr>
            <a:xfrm>
              <a:off x="4107462" y="1845664"/>
              <a:ext cx="0" cy="278498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" name="Shape 255"/>
            <p:cNvSpPr txBox="1"/>
            <p:nvPr/>
          </p:nvSpPr>
          <p:spPr>
            <a:xfrm>
              <a:off x="3739807" y="2101880"/>
              <a:ext cx="916636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6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Jun</a:t>
              </a: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’15</a:t>
              </a:r>
            </a:p>
          </p:txBody>
        </p:sp>
        <p:sp>
          <p:nvSpPr>
            <p:cNvPr id="256" name="Shape 256"/>
            <p:cNvSpPr txBox="1"/>
            <p:nvPr/>
          </p:nvSpPr>
          <p:spPr>
            <a:xfrm>
              <a:off x="475491" y="1522608"/>
              <a:ext cx="1152779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3.0 alpha</a:t>
              </a:r>
            </a:p>
          </p:txBody>
        </p:sp>
        <p:sp>
          <p:nvSpPr>
            <p:cNvPr id="257" name="Shape 257"/>
            <p:cNvSpPr txBox="1"/>
            <p:nvPr/>
          </p:nvSpPr>
          <p:spPr>
            <a:xfrm>
              <a:off x="1808840" y="1519049"/>
              <a:ext cx="10464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3.0 beta</a:t>
              </a:r>
            </a:p>
          </p:txBody>
        </p:sp>
        <p:sp>
          <p:nvSpPr>
            <p:cNvPr id="258" name="Shape 258"/>
            <p:cNvSpPr txBox="1"/>
            <p:nvPr/>
          </p:nvSpPr>
          <p:spPr>
            <a:xfrm>
              <a:off x="2863664" y="1515490"/>
              <a:ext cx="714658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3.0rc</a:t>
              </a:r>
            </a:p>
          </p:txBody>
        </p:sp>
        <p:sp>
          <p:nvSpPr>
            <p:cNvPr id="259" name="Shape 259"/>
            <p:cNvSpPr txBox="1"/>
            <p:nvPr/>
          </p:nvSpPr>
          <p:spPr>
            <a:xfrm>
              <a:off x="3829358" y="1511930"/>
              <a:ext cx="520194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3.0</a:t>
              </a:r>
            </a:p>
          </p:txBody>
        </p:sp>
        <p:sp>
          <p:nvSpPr>
            <p:cNvPr id="260" name="Shape 260"/>
            <p:cNvSpPr txBox="1"/>
            <p:nvPr/>
          </p:nvSpPr>
          <p:spPr>
            <a:xfrm>
              <a:off x="5329823" y="1541791"/>
              <a:ext cx="520194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3.1</a:t>
              </a:r>
            </a:p>
          </p:txBody>
        </p:sp>
        <p:cxnSp>
          <p:nvCxnSpPr>
            <p:cNvPr id="261" name="Shape 261"/>
            <p:cNvCxnSpPr/>
            <p:nvPr/>
          </p:nvCxnSpPr>
          <p:spPr>
            <a:xfrm>
              <a:off x="5596785" y="1853244"/>
              <a:ext cx="0" cy="278498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2" name="Shape 262"/>
            <p:cNvSpPr txBox="1"/>
            <p:nvPr/>
          </p:nvSpPr>
          <p:spPr>
            <a:xfrm>
              <a:off x="5184566" y="2087182"/>
              <a:ext cx="79260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6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Q4</a:t>
              </a:r>
              <a:r>
                <a:rPr b="0" baseline="0" i="0" lang="en-US" sz="16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’15</a:t>
              </a:r>
            </a:p>
          </p:txBody>
        </p:sp>
      </p:grpSp>
      <p:sp>
        <p:nvSpPr>
          <p:cNvPr id="263" name="Shape 263"/>
          <p:cNvSpPr/>
          <p:nvPr/>
        </p:nvSpPr>
        <p:spPr>
          <a:xfrm>
            <a:off x="459287" y="810287"/>
            <a:ext cx="8280517" cy="923329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Goal of 3.0: </a:t>
            </a:r>
            <a:r>
              <a:rPr b="0" baseline="0" i="1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make a better OpenCV 2.0, cleanup API, get better performance (with T-API, IPP, NEON), shift to modular structure and enable user contributions</a:t>
            </a: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x="0" y="75989"/>
            <a:ext cx="9274553" cy="7929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rIns="82275" tIns="41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opencv</a:t>
            </a:r>
            <a:r>
              <a:rPr b="0" baseline="0" i="0" lang="en-US" sz="36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=&gt;</a:t>
            </a:r>
            <a:r>
              <a:rPr b="0" baseline="0" i="0" lang="en-US" sz="36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3250">
                <a:latin typeface="Verdana"/>
                <a:ea typeface="Verdana"/>
                <a:cs typeface="Verdana"/>
                <a:sym typeface="Verdana"/>
              </a:rPr>
              <a:t>opencv</a:t>
            </a:r>
            <a:r>
              <a:rPr b="0" baseline="0" i="0" lang="en-US" sz="325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+ opencv_contrib</a:t>
            </a:r>
          </a:p>
        </p:txBody>
      </p:sp>
      <p:sp>
        <p:nvSpPr>
          <p:cNvPr id="269" name="Shape 269"/>
          <p:cNvSpPr/>
          <p:nvPr/>
        </p:nvSpPr>
        <p:spPr>
          <a:xfrm>
            <a:off x="3496737" y="2269068"/>
            <a:ext cx="965100" cy="57569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1134534" y="1523998"/>
            <a:ext cx="2099732" cy="1998133"/>
          </a:xfrm>
          <a:prstGeom prst="ellipse">
            <a:avLst/>
          </a:prstGeom>
          <a:gradFill>
            <a:gsLst>
              <a:gs pos="0">
                <a:srgbClr val="2D5D97"/>
              </a:gs>
              <a:gs pos="80000">
                <a:srgbClr val="3B7BC8"/>
              </a:gs>
              <a:gs pos="100000">
                <a:srgbClr val="3A7CCA"/>
              </a:gs>
            </a:gsLst>
            <a:lin ang="16200000" scaled="0"/>
          </a:gradFill>
          <a:ln cap="flat" cmpd="sng" w="9525">
            <a:solidFill>
              <a:srgbClr val="4A7DB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OpenCV 2.x</a:t>
            </a:r>
          </a:p>
        </p:txBody>
      </p:sp>
      <p:sp>
        <p:nvSpPr>
          <p:cNvPr id="271" name="Shape 271"/>
          <p:cNvSpPr/>
          <p:nvPr/>
        </p:nvSpPr>
        <p:spPr>
          <a:xfrm>
            <a:off x="4741333" y="863604"/>
            <a:ext cx="3589866" cy="3369732"/>
          </a:xfrm>
          <a:prstGeom prst="ellipse">
            <a:avLst/>
          </a:prstGeom>
          <a:solidFill>
            <a:srgbClr val="93B3D7"/>
          </a:solidFill>
          <a:ln cap="flat" cmpd="sng" w="9525">
            <a:solidFill>
              <a:srgbClr val="4A7DB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OpenCV 3.x contributions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5774225" y="1845803"/>
            <a:ext cx="1524046" cy="1405442"/>
          </a:xfrm>
          <a:prstGeom prst="ellipse">
            <a:avLst/>
          </a:prstGeom>
          <a:gradFill>
            <a:gsLst>
              <a:gs pos="0">
                <a:srgbClr val="2D5D97"/>
              </a:gs>
              <a:gs pos="80000">
                <a:srgbClr val="3B7BC8"/>
              </a:gs>
              <a:gs pos="100000">
                <a:srgbClr val="3A7CCA"/>
              </a:gs>
            </a:gsLst>
            <a:lin ang="16200000" scaled="0"/>
          </a:gradFill>
          <a:ln cap="flat" cmpd="sng" w="9525">
            <a:solidFill>
              <a:srgbClr val="4A7DB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baseline="0" i="0" lang="en-US" sz="1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OpenCV 3.x</a:t>
            </a:r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77925" y="4233673"/>
            <a:ext cx="7772400" cy="2468399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rIns="82275" tIns="41125">
            <a:noAutofit/>
          </a:bodyPr>
          <a:lstStyle/>
          <a:p>
            <a:pPr indent="-308610" lvl="0" marL="3086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lang="en-US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“main” opencv repository</a:t>
            </a: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includes mature algorithms and is fully supported</a:t>
            </a:r>
          </a:p>
          <a:p>
            <a:pPr indent="-3086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separate contribution repository is for new CV algorithms that people want to share: </a:t>
            </a:r>
            <a:r>
              <a:rPr b="0" baseline="0" i="0" lang="en-US" sz="2000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http://github.com/itseez/opencv_contrib</a:t>
            </a: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indent="-308610" lvl="0" marL="30861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b="0" baseline="0" i="0" lang="en-US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Patches to the contrib repository are tested as well by our buildbot to ensure integrity! </a:t>
            </a: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444500" y="96836"/>
            <a:ext cx="8229600" cy="7948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0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Using opencv_contrib</a:t>
            </a:r>
          </a:p>
        </p:txBody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499331" y="885929"/>
            <a:ext cx="8488627" cy="4710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modules in contrib have the same structure as the standard ones:</a:t>
            </a:r>
          </a:p>
        </p:txBody>
      </p:sp>
      <p:sp>
        <p:nvSpPr>
          <p:cNvPr id="280" name="Shape 280"/>
          <p:cNvSpPr txBox="1"/>
          <p:nvPr/>
        </p:nvSpPr>
        <p:spPr>
          <a:xfrm>
            <a:off x="597025" y="5231757"/>
            <a:ext cx="8249700" cy="510300"/>
          </a:xfrm>
          <a:prstGeom prst="rect">
            <a:avLst/>
          </a:prstGeom>
          <a:solidFill>
            <a:schemeClr val="lt2"/>
          </a:solidFill>
          <a:ln cap="flat" cmpd="sng" w="254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baseline="0" i="0" lang="en-US" sz="16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$ cmake –D OPENCV_EXTRA_MODULES_PATH=~/opencv_contrib/modules …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1" baseline="0" i="0" sz="16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81" name="Shape 281"/>
          <p:cNvGrpSpPr/>
          <p:nvPr/>
        </p:nvGrpSpPr>
        <p:grpSpPr>
          <a:xfrm>
            <a:off x="544417" y="1376821"/>
            <a:ext cx="4414916" cy="2946178"/>
            <a:chOff x="783229" y="1431099"/>
            <a:chExt cx="4414916" cy="2946178"/>
          </a:xfrm>
        </p:grpSpPr>
        <p:sp>
          <p:nvSpPr>
            <p:cNvPr id="282" name="Shape 282"/>
            <p:cNvSpPr txBox="1"/>
            <p:nvPr/>
          </p:nvSpPr>
          <p:spPr>
            <a:xfrm>
              <a:off x="783229" y="1431099"/>
              <a:ext cx="4414916" cy="2946178"/>
            </a:xfrm>
            <a:prstGeom prst="rect">
              <a:avLst/>
            </a:prstGeom>
            <a:solidFill>
              <a:schemeClr val="lt2"/>
            </a:solidFill>
            <a:ln cap="flat" cmpd="sng" w="25400">
              <a:solidFill>
                <a:srgbClr val="CCCCCC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opencv/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modules/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   core/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      include/, doc/, src/, test/, …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      CMakeLists.txt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   imgproc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   …</a:t>
              </a:r>
            </a:p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1" baseline="0" i="0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opencv_contrib/modules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text/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  include/, doc/, src/, test/, …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  CMakeLists.txt</a:t>
              </a:r>
            </a:p>
            <a:p>
              <a:pPr indent="0" lvl="0" marL="0" marR="0" rtl="0" algn="l">
                <a:spcBef>
                  <a:spcPts val="0"/>
                </a:spcBef>
                <a:buClr>
                  <a:schemeClr val="dk1"/>
                </a:buClr>
                <a:buSzPct val="25000"/>
                <a:buFont typeface="Courier New"/>
                <a:buNone/>
              </a:pPr>
              <a:r>
                <a:rPr b="1" baseline="0" i="0" lang="en-US" sz="14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  …</a:t>
              </a:r>
            </a:p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1" baseline="0" i="0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83" name="Shape 283"/>
            <p:cNvSpPr/>
            <p:nvPr/>
          </p:nvSpPr>
          <p:spPr>
            <a:xfrm>
              <a:off x="838025" y="3028874"/>
              <a:ext cx="4305299" cy="1257299"/>
            </a:xfrm>
            <a:prstGeom prst="rect">
              <a:avLst/>
            </a:prstGeom>
            <a:noFill/>
            <a:ln cap="flat" cmpd="sng" w="38100">
              <a:solidFill>
                <a:schemeClr val="dk2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284" name="Shape 284"/>
          <p:cNvSpPr txBox="1"/>
          <p:nvPr/>
        </p:nvSpPr>
        <p:spPr>
          <a:xfrm>
            <a:off x="655372" y="4500837"/>
            <a:ext cx="8488499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Path to the contrib modules can be passed to cmake to build them together with OpenCV:</a:t>
            </a:r>
          </a:p>
        </p:txBody>
      </p:sp>
      <p:sp>
        <p:nvSpPr>
          <p:cNvPr id="285" name="Shape 285"/>
          <p:cNvSpPr txBox="1"/>
          <p:nvPr/>
        </p:nvSpPr>
        <p:spPr>
          <a:xfrm>
            <a:off x="743524" y="6001950"/>
            <a:ext cx="61971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Multiple ;-separated directories can be specified</a:t>
            </a:r>
          </a:p>
        </p:txBody>
      </p:sp>
      <p:cxnSp>
        <p:nvCxnSpPr>
          <p:cNvPr id="286" name="Shape 286"/>
          <p:cNvCxnSpPr/>
          <p:nvPr/>
        </p:nvCxnSpPr>
        <p:spPr>
          <a:xfrm flipH="1" rot="10800000">
            <a:off x="4703101" y="5824417"/>
            <a:ext cx="453899" cy="232199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444500" y="20636"/>
            <a:ext cx="8229600" cy="794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0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New-style C++ API</a:t>
            </a:r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195400" y="675546"/>
            <a:ext cx="8770799" cy="1572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lang="en-US" sz="1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Unified API of a</a:t>
            </a:r>
            <a:r>
              <a:rPr b="0" baseline="0" i="0" lang="en-US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ll the high-level vision algorithms (face detect</a:t>
            </a:r>
            <a:r>
              <a:rPr lang="en-US" sz="1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ion</a:t>
            </a:r>
            <a:r>
              <a:rPr b="0" baseline="0" i="0" lang="en-US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optical flow estima</a:t>
            </a:r>
            <a:r>
              <a:rPr lang="en-US" sz="1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tion</a:t>
            </a:r>
            <a:r>
              <a:rPr b="0" baseline="0" i="0" lang="en-US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stereo matching etc.):</a:t>
            </a: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lang="en-US" sz="1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Interfaces are </a:t>
            </a:r>
            <a:r>
              <a:rPr b="0" baseline="0" i="0" lang="en-US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pure abstract classes</a:t>
            </a: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lang="en-US" sz="1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Implementations are completely hidden</a:t>
            </a: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•"/>
            </a:pPr>
            <a:r>
              <a:rPr lang="en-US" sz="1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Properties are set/retrieved using special dedicated methods (intellisense-friendly)</a:t>
            </a:r>
          </a:p>
        </p:txBody>
      </p:sp>
      <p:sp>
        <p:nvSpPr>
          <p:cNvPr id="293" name="Shape 293"/>
          <p:cNvSpPr txBox="1"/>
          <p:nvPr/>
        </p:nvSpPr>
        <p:spPr>
          <a:xfrm>
            <a:off x="195400" y="2583850"/>
            <a:ext cx="3994200" cy="41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stereo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StereoSGBM stereo;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stereo.P1 = 5;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stereo.P2 = 50;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Mat left, right, disp;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stereo(left, right, disp);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ourier New"/>
              <a:buNone/>
            </a:pPr>
            <a:r>
              <a:t/>
            </a:r>
            <a:endParaRPr sz="130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features 2D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ORB orb;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orb.set(“nfeatures”, 1000);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Mat image, descriptors;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vector&lt;KeyPoint&gt; keypoints;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orb(image, keypoints, descriptors);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Courier New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machine learning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CvSVM svm; CvSVMParams params;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params.kernel_type=CvSVM::LINEAR;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param.svm_type=CvSVM::C_SVC;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param.C=1;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svm.train(data, resp, 0, 0, params);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x="4335375" y="2583850"/>
            <a:ext cx="4675799" cy="41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stereo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Ptr&lt;StereoSGBM&gt; stereo = StereoSGBM::create();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stereo-&gt;setP1(5); stereo-&gt;setP2(50);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Mat left, right, disp;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stereo-&gt;compute(left, right, disp);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ourier New"/>
              <a:buNone/>
            </a:pPr>
            <a:r>
              <a:t/>
            </a:r>
            <a:endParaRPr sz="130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features 2D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Ptr&lt;ORB&gt; orb = ORB::create();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orb-&gt;setMaxFeatures(1000);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Mat image, descriptors;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vector&lt;KeyPoint&gt; keypoints;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orb-&gt;detectAndCompute(image, noArray(), keypoints, descriptors);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Courier New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machine learning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Ptr&lt;ml::SVM&gt; svm=ml::SVM::create();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svm-&gt;setType(SVM::C_SVC);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svm-&gt;setKernel(SVM::LINEAR);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svm-&gt;setC(1);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ourier New"/>
              <a:buNone/>
            </a:pPr>
            <a:r>
              <a:rPr b="1" lang="en-US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svm-&gt;train(data, ROW_SAMPLE, resp);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Courier New"/>
              <a:buNone/>
            </a:pPr>
            <a:r>
              <a:t/>
            </a:r>
            <a:endParaRPr sz="1300"/>
          </a:p>
        </p:txBody>
      </p:sp>
      <p:sp>
        <p:nvSpPr>
          <p:cNvPr id="295" name="Shape 295"/>
          <p:cNvSpPr txBox="1"/>
          <p:nvPr/>
        </p:nvSpPr>
        <p:spPr>
          <a:xfrm>
            <a:off x="190450" y="2248450"/>
            <a:ext cx="18732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>
                <a:solidFill>
                  <a:srgbClr val="FF0000"/>
                </a:solidFill>
              </a:rPr>
              <a:t>OpenCV 2.4.x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x="4335375" y="2248450"/>
            <a:ext cx="18732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rgbClr val="FF0000"/>
                </a:solidFill>
              </a:rPr>
              <a:t>OpenCV 3.0</a:t>
            </a: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tseez_templat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